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2"/>
    <p:sldMasterId id="2147483767" r:id="rId3"/>
    <p:sldMasterId id="2147483783" r:id="rId4"/>
    <p:sldMasterId id="2147483805" r:id="rId5"/>
  </p:sldMasterIdLst>
  <p:notesMasterIdLst>
    <p:notesMasterId r:id="rId22"/>
  </p:notesMasterIdLst>
  <p:handoutMasterIdLst>
    <p:handoutMasterId r:id="rId23"/>
  </p:handoutMasterIdLst>
  <p:sldIdLst>
    <p:sldId id="256" r:id="rId6"/>
    <p:sldId id="422" r:id="rId7"/>
    <p:sldId id="392" r:id="rId8"/>
    <p:sldId id="391" r:id="rId9"/>
    <p:sldId id="393" r:id="rId10"/>
    <p:sldId id="395" r:id="rId11"/>
    <p:sldId id="396" r:id="rId12"/>
    <p:sldId id="407" r:id="rId13"/>
    <p:sldId id="415" r:id="rId14"/>
    <p:sldId id="421" r:id="rId15"/>
    <p:sldId id="408" r:id="rId16"/>
    <p:sldId id="424" r:id="rId17"/>
    <p:sldId id="425" r:id="rId18"/>
    <p:sldId id="426" r:id="rId19"/>
    <p:sldId id="427" r:id="rId20"/>
    <p:sldId id="423" r:id="rId21"/>
  </p:sldIdLst>
  <p:sldSz cx="9144000" cy="5143500" type="screen16x9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657" userDrawn="1">
          <p15:clr>
            <a:srgbClr val="A4A3A4"/>
          </p15:clr>
        </p15:guide>
        <p15:guide id="3" orient="horz" pos="1076" userDrawn="1">
          <p15:clr>
            <a:srgbClr val="A4A3A4"/>
          </p15:clr>
        </p15:guide>
        <p15:guide id="4" orient="horz" pos="6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335384"/>
    <a:srgbClr val="88A235"/>
    <a:srgbClr val="A3488B"/>
    <a:srgbClr val="F69F16"/>
    <a:srgbClr val="84617B"/>
    <a:srgbClr val="695185"/>
    <a:srgbClr val="7DDAFF"/>
    <a:srgbClr val="00C459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4098" autoAdjust="0"/>
  </p:normalViewPr>
  <p:slideViewPr>
    <p:cSldViewPr>
      <p:cViewPr varScale="1">
        <p:scale>
          <a:sx n="110" d="100"/>
          <a:sy n="110" d="100"/>
        </p:scale>
        <p:origin x="1680" y="96"/>
      </p:cViewPr>
      <p:guideLst>
        <p:guide orient="horz" pos="1620"/>
        <p:guide pos="657"/>
        <p:guide orient="horz" pos="1076"/>
        <p:guide orient="horz" pos="6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t.ktzh.ch\vd_w19\VD_W19\AWA\AMOSA\AMOSA\01_Projekte\01.13_DIGI\04_Teilstudien\TP1%20-%20Strukturwandel%20und%20seine%20Treiber\03_Daten\Analysen_2022\Analysen_SAK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t.ktzh.ch\vd_w19\VD_W19\AWA\AMOSA\AMOSA\01_Projekte\01.13_DIGI\04_Teilstudien\TP1%20-%20Strukturwandel%20und%20seine%20Treiber\03_Daten\Analysen_2022\Analysen_SAK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t.ktzh.ch\vd_w19\VD_W19\AWA\AMOSA\AMOSA\01_Projekte\01.13_DIGI\06_Schlussbericht\Grafiken\Grafiken_Kapitel_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t.ktzh.ch\vd_w19\VD_W19\AWA\AMOSA\AMOSA\01_Projekte\01.13_DIGI\07_Kommunikation\Medienkonferenz\Grafiken_Kapitel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A4E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41-4A2B-9D39-21A240414D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741-4A2B-9D39-21A240414D3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-9%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741-4A2B-9D39-21A240414D3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-20%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741-4A2B-9D39-21A240414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'NOGA Unterteilung'!$U$46:$X$46</c:f>
              <c:strCache>
                <c:ptCount val="4"/>
                <c:pt idx="0">
                  <c:v>High-Tech</c:v>
                </c:pt>
                <c:pt idx="1">
                  <c:v>Medium-High-Tech</c:v>
                </c:pt>
                <c:pt idx="2">
                  <c:v>Medium-Low-Tech</c:v>
                </c:pt>
                <c:pt idx="3">
                  <c:v>Low-Tech</c:v>
                </c:pt>
              </c:strCache>
            </c:strRef>
          </c:cat>
          <c:val>
            <c:numRef>
              <c:f>'NOGA Unterteilung'!$U$47:$X$47</c:f>
              <c:numCache>
                <c:formatCode>0.00%</c:formatCode>
                <c:ptCount val="4"/>
                <c:pt idx="0">
                  <c:v>0.34</c:v>
                </c:pt>
                <c:pt idx="1">
                  <c:v>-0.05</c:v>
                </c:pt>
                <c:pt idx="2">
                  <c:v>-0.09</c:v>
                </c:pt>
                <c:pt idx="3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41-4A2B-9D39-21A240414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62063496"/>
        <c:axId val="662063888"/>
      </c:barChart>
      <c:catAx>
        <c:axId val="6620634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low"/>
        <c:crossAx val="662063888"/>
        <c:crosses val="autoZero"/>
        <c:auto val="1"/>
        <c:lblAlgn val="ctr"/>
        <c:lblOffset val="100"/>
        <c:noMultiLvlLbl val="0"/>
      </c:catAx>
      <c:valAx>
        <c:axId val="662063888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662063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10740556385156E-2"/>
          <c:y val="4.6153348050425751E-2"/>
          <c:w val="0.93818925944361486"/>
          <c:h val="0.9076933038991484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924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+</a:t>
                    </a:r>
                    <a:fld id="{BA8DF68F-0398-4DEB-A06D-5E78C35A16CE}" type="VALUE">
                      <a:rPr lang="en-US" sz="1200" smtClean="0"/>
                      <a:pPr>
                        <a:defRPr sz="1200"/>
                      </a:pPr>
                      <a:t>[WERT]</a:t>
                    </a:fld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793-43A4-8A94-2C4CFDDD559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+</a:t>
                    </a:r>
                    <a:fld id="{2B7C5E51-BF5D-4D76-841B-922DCF44BD8F}" type="VALUE">
                      <a:rPr lang="en-US" sz="1200" smtClean="0"/>
                      <a:pPr>
                        <a:defRPr sz="1200"/>
                      </a:pPr>
                      <a:t>[WERT]</a:t>
                    </a:fld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793-43A4-8A94-2C4CFDDD559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+</a:t>
                    </a:r>
                    <a:fld id="{91516067-331B-4FED-B1DF-7586C35AA71E}" type="VALUE">
                      <a:rPr lang="en-US" sz="1200" smtClean="0"/>
                      <a:pPr>
                        <a:defRPr sz="1200"/>
                      </a:pPr>
                      <a:t>[WERT]</a:t>
                    </a:fld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793-43A4-8A94-2C4CFDDD559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+17%</a:t>
                    </a:r>
                    <a:endParaRPr lang="en-US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793-43A4-8A94-2C4CFDDD559A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+</a:t>
                    </a:r>
                    <a:fld id="{A062F9B5-FBC4-495A-9D22-A8ED9515AE2A}" type="VALUE">
                      <a:rPr lang="en-US" sz="1200" smtClean="0"/>
                      <a:pPr>
                        <a:defRPr sz="1200"/>
                      </a:pPr>
                      <a:t>[WERT]</a:t>
                    </a:fld>
                    <a:endParaRPr lang="en-US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793-43A4-8A94-2C4CFDDD55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'NOGA Unterteilung'!$W$81:$AA$81</c:f>
              <c:strCache>
                <c:ptCount val="5"/>
                <c:pt idx="0">
                  <c:v>Spitzentechnologie nutzende Dienstleistungen</c:v>
                </c:pt>
                <c:pt idx="1">
                  <c:v>Marktbezogene wissensintensive Dienstleistungen</c:v>
                </c:pt>
                <c:pt idx="2">
                  <c:v>Andere wissensintensive Dienstleistungen</c:v>
                </c:pt>
                <c:pt idx="3">
                  <c:v>Wissensintensive Finanzdienstleistungen</c:v>
                </c:pt>
                <c:pt idx="4">
                  <c:v>Nicht wissensintensive Dienstleistungen</c:v>
                </c:pt>
              </c:strCache>
            </c:strRef>
          </c:cat>
          <c:val>
            <c:numRef>
              <c:f>'NOGA Unterteilung'!$W$82:$AA$82</c:f>
              <c:numCache>
                <c:formatCode>0%</c:formatCode>
                <c:ptCount val="5"/>
                <c:pt idx="0">
                  <c:v>0.68</c:v>
                </c:pt>
                <c:pt idx="1">
                  <c:v>0.46083707025411069</c:v>
                </c:pt>
                <c:pt idx="2">
                  <c:v>0.3405254104878912</c:v>
                </c:pt>
                <c:pt idx="3">
                  <c:v>0.16594382275321706</c:v>
                </c:pt>
                <c:pt idx="4">
                  <c:v>5.2543700527704518E-2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93-43A4-8A94-2C4CFDDD5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64952880"/>
        <c:axId val="664955624"/>
      </c:barChart>
      <c:catAx>
        <c:axId val="6649528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4955624"/>
        <c:crosses val="autoZero"/>
        <c:auto val="1"/>
        <c:lblAlgn val="ctr"/>
        <c:lblOffset val="100"/>
        <c:noMultiLvlLbl val="0"/>
      </c:catAx>
      <c:valAx>
        <c:axId val="6649556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66495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93574414309324E-2"/>
          <c:y val="4.5852438516048352E-2"/>
          <c:w val="0.54702337182790128"/>
          <c:h val="0.86252605252188408"/>
        </c:manualLayout>
      </c:layout>
      <c:lineChart>
        <c:grouping val="standard"/>
        <c:varyColors val="0"/>
        <c:ser>
          <c:idx val="0"/>
          <c:order val="0"/>
          <c:tx>
            <c:strRef>
              <c:f>Grafik5!$C$2</c:f>
              <c:strCache>
                <c:ptCount val="1"/>
                <c:pt idx="0">
                  <c:v>Nicht-Routine, analytisch</c:v>
                </c:pt>
              </c:strCache>
            </c:strRef>
          </c:tx>
          <c:spPr>
            <a:ln w="19050" cap="rnd">
              <a:solidFill>
                <a:srgbClr val="00A4E6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1.3065444308430443E-2"/>
                  <c:y val="-4.168364008937278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C6D-40DD-B6AC-1D7ED712A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Grafik5!$B$3:$B$13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Grafik5!$C$3:$C$13</c:f>
              <c:numCache>
                <c:formatCode>General</c:formatCode>
                <c:ptCount val="11"/>
                <c:pt idx="0">
                  <c:v>100</c:v>
                </c:pt>
                <c:pt idx="1">
                  <c:v>100.19632577092648</c:v>
                </c:pt>
                <c:pt idx="2">
                  <c:v>105.83195750706464</c:v>
                </c:pt>
                <c:pt idx="3">
                  <c:v>108.73634221900681</c:v>
                </c:pt>
                <c:pt idx="4">
                  <c:v>111.73904440363343</c:v>
                </c:pt>
                <c:pt idx="5">
                  <c:v>117.56172667742592</c:v>
                </c:pt>
                <c:pt idx="6">
                  <c:v>120.49641048472368</c:v>
                </c:pt>
                <c:pt idx="7">
                  <c:v>121.15062360485034</c:v>
                </c:pt>
                <c:pt idx="8">
                  <c:v>124.7707471509575</c:v>
                </c:pt>
                <c:pt idx="9">
                  <c:v>131.78560607465943</c:v>
                </c:pt>
                <c:pt idx="10">
                  <c:v>133.46164072693094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6D-40DD-B6AC-1D7ED712A21E}"/>
            </c:ext>
          </c:extLst>
        </c:ser>
        <c:ser>
          <c:idx val="1"/>
          <c:order val="1"/>
          <c:tx>
            <c:strRef>
              <c:f>Grafik5!$D$2</c:f>
              <c:strCache>
                <c:ptCount val="1"/>
                <c:pt idx="0">
                  <c:v>Nicht-Routine, interaktiv</c:v>
                </c:pt>
              </c:strCache>
            </c:strRef>
          </c:tx>
          <c:spPr>
            <a:ln w="19050" cap="rnd">
              <a:solidFill>
                <a:srgbClr val="32C5FF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1.3065444308430443E-2"/>
                  <c:y val="1.959658803342834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917017375235575E-2"/>
                      <c:h val="7.370292189756694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C6D-40DD-B6AC-1D7ED712A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Grafik5!$B$3:$B$13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Grafik5!$D$3:$D$13</c:f>
              <c:numCache>
                <c:formatCode>General</c:formatCode>
                <c:ptCount val="11"/>
                <c:pt idx="0">
                  <c:v>100</c:v>
                </c:pt>
                <c:pt idx="1">
                  <c:v>99.336872773466624</c:v>
                </c:pt>
                <c:pt idx="2">
                  <c:v>104.36745740244677</c:v>
                </c:pt>
                <c:pt idx="3">
                  <c:v>106.32680677142305</c:v>
                </c:pt>
                <c:pt idx="4">
                  <c:v>109.86475104250091</c:v>
                </c:pt>
                <c:pt idx="5">
                  <c:v>114.26603794427108</c:v>
                </c:pt>
                <c:pt idx="6">
                  <c:v>116.77390848084836</c:v>
                </c:pt>
                <c:pt idx="7">
                  <c:v>118.12363646405788</c:v>
                </c:pt>
                <c:pt idx="8">
                  <c:v>119.93938306039603</c:v>
                </c:pt>
                <c:pt idx="9">
                  <c:v>124.87745436469582</c:v>
                </c:pt>
                <c:pt idx="10">
                  <c:v>127.91486012537628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6D-40DD-B6AC-1D7ED712A21E}"/>
            </c:ext>
          </c:extLst>
        </c:ser>
        <c:ser>
          <c:idx val="2"/>
          <c:order val="2"/>
          <c:tx>
            <c:strRef>
              <c:f>Grafik5!$E$2</c:f>
              <c:strCache>
                <c:ptCount val="1"/>
                <c:pt idx="0">
                  <c:v>Routine, kognitiv</c:v>
                </c:pt>
              </c:strCache>
            </c:strRef>
          </c:tx>
          <c:spPr>
            <a:ln w="19050" cap="rnd">
              <a:solidFill>
                <a:srgbClr val="3090C9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1.1974332107849383E-2"/>
                  <c:y val="-2.4309953215074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C6D-40DD-B6AC-1D7ED712A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Grafik5!$B$3:$B$13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Grafik5!$E$3:$E$13</c:f>
              <c:numCache>
                <c:formatCode>General</c:formatCode>
                <c:ptCount val="11"/>
                <c:pt idx="0">
                  <c:v>100</c:v>
                </c:pt>
                <c:pt idx="1">
                  <c:v>103.76160457647249</c:v>
                </c:pt>
                <c:pt idx="2">
                  <c:v>103.76406428988074</c:v>
                </c:pt>
                <c:pt idx="3">
                  <c:v>102.86662028349953</c:v>
                </c:pt>
                <c:pt idx="4">
                  <c:v>103.42251551376384</c:v>
                </c:pt>
                <c:pt idx="5">
                  <c:v>102.45549675669218</c:v>
                </c:pt>
                <c:pt idx="6">
                  <c:v>102.15330339510729</c:v>
                </c:pt>
                <c:pt idx="7">
                  <c:v>103.5693955429993</c:v>
                </c:pt>
                <c:pt idx="8">
                  <c:v>101.2340733556816</c:v>
                </c:pt>
                <c:pt idx="9">
                  <c:v>100.81065126183297</c:v>
                </c:pt>
                <c:pt idx="10">
                  <c:v>102.91405761351578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6D-40DD-B6AC-1D7ED712A21E}"/>
            </c:ext>
          </c:extLst>
        </c:ser>
        <c:ser>
          <c:idx val="3"/>
          <c:order val="3"/>
          <c:tx>
            <c:strRef>
              <c:f>Grafik5!$F$2</c:f>
              <c:strCache>
                <c:ptCount val="1"/>
                <c:pt idx="0">
                  <c:v>Nicht-Routine, manuell</c:v>
                </c:pt>
              </c:strCache>
            </c:strRef>
          </c:tx>
          <c:spPr>
            <a:ln w="19050" cap="rnd">
              <a:solidFill>
                <a:srgbClr val="00924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1.0853279299241981E-2"/>
                  <c:y val="2.45123998568060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C6D-40DD-B6AC-1D7ED712A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Grafik5!$B$3:$B$13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Grafik5!$F$3:$F$13</c:f>
              <c:numCache>
                <c:formatCode>General</c:formatCode>
                <c:ptCount val="11"/>
                <c:pt idx="0">
                  <c:v>100</c:v>
                </c:pt>
                <c:pt idx="1">
                  <c:v>101.62075100412433</c:v>
                </c:pt>
                <c:pt idx="2">
                  <c:v>102.03419413968784</c:v>
                </c:pt>
                <c:pt idx="3">
                  <c:v>101.94355338706633</c:v>
                </c:pt>
                <c:pt idx="4">
                  <c:v>101.28244871552955</c:v>
                </c:pt>
                <c:pt idx="5">
                  <c:v>100.53306197266625</c:v>
                </c:pt>
                <c:pt idx="6">
                  <c:v>98.091152923416985</c:v>
                </c:pt>
                <c:pt idx="7">
                  <c:v>101.26155753834543</c:v>
                </c:pt>
                <c:pt idx="8">
                  <c:v>101.50113216702159</c:v>
                </c:pt>
                <c:pt idx="9">
                  <c:v>99.122570558266162</c:v>
                </c:pt>
                <c:pt idx="10">
                  <c:v>96.181968892363273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C6D-40DD-B6AC-1D7ED712A21E}"/>
            </c:ext>
          </c:extLst>
        </c:ser>
        <c:ser>
          <c:idx val="4"/>
          <c:order val="4"/>
          <c:tx>
            <c:strRef>
              <c:f>Grafik5!$G$2</c:f>
              <c:strCache>
                <c:ptCount val="1"/>
                <c:pt idx="0">
                  <c:v>Routine, manuell</c:v>
                </c:pt>
              </c:strCache>
            </c:strRef>
          </c:tx>
          <c:spPr>
            <a:ln w="19050" cap="rnd">
              <a:solidFill>
                <a:srgbClr val="007A37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1.177595965382032E-2"/>
                  <c:y val="1.90518954684047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C6D-40DD-B6AC-1D7ED712A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Grafik5!$B$3:$B$13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Grafik5!$G$3:$G$13</c:f>
              <c:numCache>
                <c:formatCode>General</c:formatCode>
                <c:ptCount val="11"/>
                <c:pt idx="0">
                  <c:v>100</c:v>
                </c:pt>
                <c:pt idx="1">
                  <c:v>102.39603081763545</c:v>
                </c:pt>
                <c:pt idx="2">
                  <c:v>102.37586220805939</c:v>
                </c:pt>
                <c:pt idx="3">
                  <c:v>99.058798219784066</c:v>
                </c:pt>
                <c:pt idx="4">
                  <c:v>96.301077003751359</c:v>
                </c:pt>
                <c:pt idx="5">
                  <c:v>93.563524397294714</c:v>
                </c:pt>
                <c:pt idx="6">
                  <c:v>94.867761149879655</c:v>
                </c:pt>
                <c:pt idx="7">
                  <c:v>95.190458903096555</c:v>
                </c:pt>
                <c:pt idx="8">
                  <c:v>88.749949578476063</c:v>
                </c:pt>
                <c:pt idx="9">
                  <c:v>81.799846718567224</c:v>
                </c:pt>
                <c:pt idx="10">
                  <c:v>77.767469377327785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C6D-40DD-B6AC-1D7ED712A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1734416"/>
        <c:axId val="501732456"/>
      </c:lineChart>
      <c:catAx>
        <c:axId val="50173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501732456"/>
        <c:crosses val="autoZero"/>
        <c:auto val="1"/>
        <c:lblAlgn val="ctr"/>
        <c:lblOffset val="100"/>
        <c:tickLblSkip val="2"/>
        <c:noMultiLvlLbl val="0"/>
      </c:catAx>
      <c:valAx>
        <c:axId val="501732456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50173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356028905311831"/>
          <c:y val="0.25734231334290758"/>
          <c:w val="0.27643971094688174"/>
          <c:h val="0.49370078740157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611780690508133E-2"/>
          <c:y val="3.1851091019565507E-2"/>
          <c:w val="0.93692657275389002"/>
          <c:h val="0.91414683193362567"/>
        </c:manualLayout>
      </c:layout>
      <c:bubbleChart>
        <c:varyColors val="0"/>
        <c:ser>
          <c:idx val="0"/>
          <c:order val="0"/>
          <c:spPr>
            <a:solidFill>
              <a:schemeClr val="bg1">
                <a:lumMod val="50000"/>
                <a:alpha val="50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Grafik7!$C$2:$C$101</c:f>
              <c:numCache>
                <c:formatCode>General</c:formatCode>
                <c:ptCount val="100"/>
                <c:pt idx="0">
                  <c:v>-1</c:v>
                </c:pt>
                <c:pt idx="1">
                  <c:v>-0.9701103247264985</c:v>
                </c:pt>
                <c:pt idx="2">
                  <c:v>-0.94380534268894045</c:v>
                </c:pt>
                <c:pt idx="3">
                  <c:v>-0.68817889525793685</c:v>
                </c:pt>
                <c:pt idx="4">
                  <c:v>-0.67859794431836207</c:v>
                </c:pt>
                <c:pt idx="5">
                  <c:v>-0.99462341146104849</c:v>
                </c:pt>
                <c:pt idx="6">
                  <c:v>-0.75</c:v>
                </c:pt>
                <c:pt idx="7">
                  <c:v>0.22061026839828488</c:v>
                </c:pt>
                <c:pt idx="8">
                  <c:v>-1</c:v>
                </c:pt>
                <c:pt idx="9">
                  <c:v>-0.5952486113281894</c:v>
                </c:pt>
                <c:pt idx="10">
                  <c:v>0.2438407629798946</c:v>
                </c:pt>
                <c:pt idx="11">
                  <c:v>-0.3333333432674408</c:v>
                </c:pt>
                <c:pt idx="12">
                  <c:v>-0.15564128931245427</c:v>
                </c:pt>
                <c:pt idx="13">
                  <c:v>-1</c:v>
                </c:pt>
                <c:pt idx="14">
                  <c:v>-0.64983368274369013</c:v>
                </c:pt>
                <c:pt idx="15">
                  <c:v>-0.59737479698630014</c:v>
                </c:pt>
                <c:pt idx="16">
                  <c:v>3.9515728886011632E-2</c:v>
                </c:pt>
                <c:pt idx="17">
                  <c:v>-0.49056835404083138</c:v>
                </c:pt>
                <c:pt idx="18">
                  <c:v>-0.66795606370461791</c:v>
                </c:pt>
                <c:pt idx="19">
                  <c:v>-0.69523571033990139</c:v>
                </c:pt>
                <c:pt idx="20">
                  <c:v>-0.43363801154778053</c:v>
                </c:pt>
                <c:pt idx="21">
                  <c:v>-0.83760004871929861</c:v>
                </c:pt>
                <c:pt idx="22">
                  <c:v>1</c:v>
                </c:pt>
                <c:pt idx="23">
                  <c:v>0.34153689803508841</c:v>
                </c:pt>
                <c:pt idx="24">
                  <c:v>-0.71428573131561279</c:v>
                </c:pt>
                <c:pt idx="25">
                  <c:v>-0.53998018338899667</c:v>
                </c:pt>
                <c:pt idx="26">
                  <c:v>-0.34840962386575508</c:v>
                </c:pt>
                <c:pt idx="27">
                  <c:v>-0.75489397668268543</c:v>
                </c:pt>
                <c:pt idx="28">
                  <c:v>1</c:v>
                </c:pt>
                <c:pt idx="29">
                  <c:v>0.86102429669141367</c:v>
                </c:pt>
                <c:pt idx="30">
                  <c:v>-0.51393804066989757</c:v>
                </c:pt>
                <c:pt idx="31">
                  <c:v>0.80852546200843589</c:v>
                </c:pt>
                <c:pt idx="32">
                  <c:v>-0.73166740777756167</c:v>
                </c:pt>
                <c:pt idx="33">
                  <c:v>0.68172567482489221</c:v>
                </c:pt>
                <c:pt idx="34">
                  <c:v>-0.91123629715864052</c:v>
                </c:pt>
                <c:pt idx="35">
                  <c:v>-1</c:v>
                </c:pt>
                <c:pt idx="36">
                  <c:v>0.58276064120522841</c:v>
                </c:pt>
                <c:pt idx="37">
                  <c:v>-0.76380668772224347</c:v>
                </c:pt>
                <c:pt idx="38">
                  <c:v>-0.69184718008965307</c:v>
                </c:pt>
                <c:pt idx="39">
                  <c:v>-0.940534965083478</c:v>
                </c:pt>
                <c:pt idx="40">
                  <c:v>-0.25410274642867614</c:v>
                </c:pt>
                <c:pt idx="41">
                  <c:v>-0.88711367765793558</c:v>
                </c:pt>
                <c:pt idx="42">
                  <c:v>-0.85417067588676698</c:v>
                </c:pt>
                <c:pt idx="43">
                  <c:v>-0.54031260770508049</c:v>
                </c:pt>
                <c:pt idx="44">
                  <c:v>-0.20815344374995332</c:v>
                </c:pt>
                <c:pt idx="45">
                  <c:v>-0.94980723839799974</c:v>
                </c:pt>
                <c:pt idx="46">
                  <c:v>0.29304686176635963</c:v>
                </c:pt>
                <c:pt idx="47">
                  <c:v>0.41359803997667099</c:v>
                </c:pt>
                <c:pt idx="48">
                  <c:v>-0.53725011372733078</c:v>
                </c:pt>
                <c:pt idx="49">
                  <c:v>-0.10268361889929695</c:v>
                </c:pt>
                <c:pt idx="50">
                  <c:v>-1</c:v>
                </c:pt>
                <c:pt idx="51">
                  <c:v>-0.51893356020036452</c:v>
                </c:pt>
                <c:pt idx="52">
                  <c:v>-0.73429722188493185</c:v>
                </c:pt>
                <c:pt idx="53">
                  <c:v>0.63918795301023412</c:v>
                </c:pt>
                <c:pt idx="54">
                  <c:v>-0.86486481626735667</c:v>
                </c:pt>
                <c:pt idx="55">
                  <c:v>-1</c:v>
                </c:pt>
                <c:pt idx="56">
                  <c:v>-0.99249235788902601</c:v>
                </c:pt>
                <c:pt idx="57">
                  <c:v>-0.75916250183195355</c:v>
                </c:pt>
                <c:pt idx="58">
                  <c:v>-0.94447160613627501</c:v>
                </c:pt>
                <c:pt idx="59">
                  <c:v>-0.52268833595272635</c:v>
                </c:pt>
                <c:pt idx="60">
                  <c:v>-0.73411391910473744</c:v>
                </c:pt>
                <c:pt idx="61">
                  <c:v>-0.95049536745706031</c:v>
                </c:pt>
                <c:pt idx="62">
                  <c:v>-0.14091156534290081</c:v>
                </c:pt>
                <c:pt idx="63">
                  <c:v>-0.5</c:v>
                </c:pt>
                <c:pt idx="64">
                  <c:v>-0.96898534760114752</c:v>
                </c:pt>
                <c:pt idx="65">
                  <c:v>-0.43534941228283769</c:v>
                </c:pt>
                <c:pt idx="66">
                  <c:v>-0.91213484142183954</c:v>
                </c:pt>
                <c:pt idx="67">
                  <c:v>-0.71087033538454802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0.10270834732506896</c:v>
                </c:pt>
                <c:pt idx="73">
                  <c:v>-0.71798119226182655</c:v>
                </c:pt>
                <c:pt idx="74">
                  <c:v>-0.99039404873397907</c:v>
                </c:pt>
                <c:pt idx="75">
                  <c:v>-0.59836821203903989</c:v>
                </c:pt>
                <c:pt idx="76">
                  <c:v>-0.9933134175158389</c:v>
                </c:pt>
                <c:pt idx="77">
                  <c:v>-0.94896820651054425</c:v>
                </c:pt>
                <c:pt idx="78">
                  <c:v>-0.70645912120559495</c:v>
                </c:pt>
                <c:pt idx="79">
                  <c:v>-1</c:v>
                </c:pt>
                <c:pt idx="80">
                  <c:v>-1</c:v>
                </c:pt>
                <c:pt idx="81">
                  <c:v>-0.97399009241081791</c:v>
                </c:pt>
                <c:pt idx="82">
                  <c:v>-0.10939550958965359</c:v>
                </c:pt>
                <c:pt idx="83">
                  <c:v>-0.85067054135749398</c:v>
                </c:pt>
                <c:pt idx="84">
                  <c:v>-0.83124982295389116</c:v>
                </c:pt>
                <c:pt idx="85">
                  <c:v>-0.83333331346511841</c:v>
                </c:pt>
                <c:pt idx="86">
                  <c:v>-0.74557365476256321</c:v>
                </c:pt>
                <c:pt idx="87">
                  <c:v>0.55597964440773695</c:v>
                </c:pt>
                <c:pt idx="88">
                  <c:v>0.97515924596790271</c:v>
                </c:pt>
                <c:pt idx="89">
                  <c:v>0.1374388139579254</c:v>
                </c:pt>
                <c:pt idx="90">
                  <c:v>0.13671619529583845</c:v>
                </c:pt>
                <c:pt idx="91">
                  <c:v>0.57802722540079965</c:v>
                </c:pt>
                <c:pt idx="92">
                  <c:v>-0.35846557250132516</c:v>
                </c:pt>
                <c:pt idx="93">
                  <c:v>-1</c:v>
                </c:pt>
                <c:pt idx="94">
                  <c:v>-0.29322643443696228</c:v>
                </c:pt>
                <c:pt idx="95">
                  <c:v>-0.78631207605247833</c:v>
                </c:pt>
                <c:pt idx="96">
                  <c:v>0.33454961074045153</c:v>
                </c:pt>
                <c:pt idx="97">
                  <c:v>0.75</c:v>
                </c:pt>
                <c:pt idx="98">
                  <c:v>1</c:v>
                </c:pt>
                <c:pt idx="99">
                  <c:v>0.75</c:v>
                </c:pt>
              </c:numCache>
            </c:numRef>
          </c:xVal>
          <c:yVal>
            <c:numRef>
              <c:f>Grafik7!$F$2:$F$101</c:f>
              <c:numCache>
                <c:formatCode>General</c:formatCode>
                <c:ptCount val="100"/>
                <c:pt idx="0">
                  <c:v>7.1733229392564879E-2</c:v>
                </c:pt>
                <c:pt idx="1">
                  <c:v>8.8930779841997473E-2</c:v>
                </c:pt>
                <c:pt idx="2">
                  <c:v>9.4383800637594717E-2</c:v>
                </c:pt>
                <c:pt idx="3">
                  <c:v>9.7431398200112027E-2</c:v>
                </c:pt>
                <c:pt idx="4">
                  <c:v>0.1144007142776351</c:v>
                </c:pt>
                <c:pt idx="5">
                  <c:v>0.116729687308088</c:v>
                </c:pt>
                <c:pt idx="6">
                  <c:v>0.12769445852109346</c:v>
                </c:pt>
                <c:pt idx="7">
                  <c:v>0.13581814307227036</c:v>
                </c:pt>
                <c:pt idx="8">
                  <c:v>0.19350327017655972</c:v>
                </c:pt>
                <c:pt idx="9">
                  <c:v>0.19510665870824501</c:v>
                </c:pt>
                <c:pt idx="10">
                  <c:v>0.19927825883639971</c:v>
                </c:pt>
                <c:pt idx="11">
                  <c:v>0.19960918785603393</c:v>
                </c:pt>
                <c:pt idx="12">
                  <c:v>0.22048980343397107</c:v>
                </c:pt>
                <c:pt idx="13">
                  <c:v>0.2223256525258295</c:v>
                </c:pt>
                <c:pt idx="14">
                  <c:v>0.22237917243675853</c:v>
                </c:pt>
                <c:pt idx="15">
                  <c:v>0.23060495682581136</c:v>
                </c:pt>
                <c:pt idx="16">
                  <c:v>0.23400150417712007</c:v>
                </c:pt>
                <c:pt idx="17">
                  <c:v>0.24145370665993762</c:v>
                </c:pt>
                <c:pt idx="18">
                  <c:v>0.24563918415450983</c:v>
                </c:pt>
                <c:pt idx="19">
                  <c:v>0.25252942596498273</c:v>
                </c:pt>
                <c:pt idx="20">
                  <c:v>0.25498698593431668</c:v>
                </c:pt>
                <c:pt idx="21">
                  <c:v>0.25655623503026043</c:v>
                </c:pt>
                <c:pt idx="22">
                  <c:v>0.26127822673219891</c:v>
                </c:pt>
                <c:pt idx="23">
                  <c:v>0.27047087597723179</c:v>
                </c:pt>
                <c:pt idx="24">
                  <c:v>0.27114975023685506</c:v>
                </c:pt>
                <c:pt idx="25">
                  <c:v>0.27578044957106296</c:v>
                </c:pt>
                <c:pt idx="26">
                  <c:v>0.27700864720672758</c:v>
                </c:pt>
                <c:pt idx="27">
                  <c:v>0.29145888973032319</c:v>
                </c:pt>
                <c:pt idx="28">
                  <c:v>0.29319933273883009</c:v>
                </c:pt>
                <c:pt idx="29">
                  <c:v>0.2945886223324839</c:v>
                </c:pt>
                <c:pt idx="30">
                  <c:v>0.29667467311832052</c:v>
                </c:pt>
                <c:pt idx="31">
                  <c:v>0.30133587130243439</c:v>
                </c:pt>
                <c:pt idx="32">
                  <c:v>0.30399278341534008</c:v>
                </c:pt>
                <c:pt idx="33">
                  <c:v>0.31561003002938592</c:v>
                </c:pt>
                <c:pt idx="34">
                  <c:v>0.31872664451959498</c:v>
                </c:pt>
                <c:pt idx="35">
                  <c:v>0.32061039829148563</c:v>
                </c:pt>
                <c:pt idx="36">
                  <c:v>0.32188349775826247</c:v>
                </c:pt>
                <c:pt idx="37">
                  <c:v>0.33358979415252271</c:v>
                </c:pt>
                <c:pt idx="38">
                  <c:v>0.33775240860031241</c:v>
                </c:pt>
                <c:pt idx="39">
                  <c:v>0.34075214162326167</c:v>
                </c:pt>
                <c:pt idx="40">
                  <c:v>0.35239928199768467</c:v>
                </c:pt>
                <c:pt idx="41">
                  <c:v>0.35247578649047145</c:v>
                </c:pt>
                <c:pt idx="42">
                  <c:v>0.3549652324499975</c:v>
                </c:pt>
                <c:pt idx="43">
                  <c:v>0.35729673995544986</c:v>
                </c:pt>
                <c:pt idx="44">
                  <c:v>0.36253063262269364</c:v>
                </c:pt>
                <c:pt idx="45">
                  <c:v>0.3634916318470589</c:v>
                </c:pt>
                <c:pt idx="46">
                  <c:v>0.36648758752554611</c:v>
                </c:pt>
                <c:pt idx="47">
                  <c:v>0.36768395290991224</c:v>
                </c:pt>
                <c:pt idx="48">
                  <c:v>0.38754705469933881</c:v>
                </c:pt>
                <c:pt idx="49">
                  <c:v>0.39312380570536992</c:v>
                </c:pt>
                <c:pt idx="50">
                  <c:v>0.39533673433759797</c:v>
                </c:pt>
                <c:pt idx="51">
                  <c:v>0.39927381618183422</c:v>
                </c:pt>
                <c:pt idx="52">
                  <c:v>0.39928518877152336</c:v>
                </c:pt>
                <c:pt idx="53">
                  <c:v>0.4072099263565937</c:v>
                </c:pt>
                <c:pt idx="54">
                  <c:v>0.41879361730030451</c:v>
                </c:pt>
                <c:pt idx="55">
                  <c:v>0.41922340438917127</c:v>
                </c:pt>
                <c:pt idx="56">
                  <c:v>0.42742206938126959</c:v>
                </c:pt>
                <c:pt idx="57">
                  <c:v>0.43450538199800653</c:v>
                </c:pt>
                <c:pt idx="58">
                  <c:v>0.4506659828276931</c:v>
                </c:pt>
                <c:pt idx="59">
                  <c:v>0.45305569684476399</c:v>
                </c:pt>
                <c:pt idx="60">
                  <c:v>0.45381552076876397</c:v>
                </c:pt>
                <c:pt idx="61">
                  <c:v>0.45462704694044193</c:v>
                </c:pt>
                <c:pt idx="62">
                  <c:v>0.46551566539079614</c:v>
                </c:pt>
                <c:pt idx="63">
                  <c:v>0.4672791077347021</c:v>
                </c:pt>
                <c:pt idx="64">
                  <c:v>0.50234758825416315</c:v>
                </c:pt>
                <c:pt idx="65">
                  <c:v>0.51040270273306865</c:v>
                </c:pt>
                <c:pt idx="66">
                  <c:v>0.51440435778008242</c:v>
                </c:pt>
                <c:pt idx="67">
                  <c:v>0.51577123527863211</c:v>
                </c:pt>
                <c:pt idx="68">
                  <c:v>0.52186759895575485</c:v>
                </c:pt>
                <c:pt idx="69">
                  <c:v>0.52568260752525486</c:v>
                </c:pt>
                <c:pt idx="70">
                  <c:v>0.5270842256025825</c:v>
                </c:pt>
                <c:pt idx="71">
                  <c:v>0.54066414268036578</c:v>
                </c:pt>
                <c:pt idx="72">
                  <c:v>0.5419125869323751</c:v>
                </c:pt>
                <c:pt idx="73">
                  <c:v>0.13914516539574945</c:v>
                </c:pt>
                <c:pt idx="74">
                  <c:v>0.39687390095359687</c:v>
                </c:pt>
                <c:pt idx="75">
                  <c:v>0.4098126268517388</c:v>
                </c:pt>
                <c:pt idx="76">
                  <c:v>0.50545676562332065</c:v>
                </c:pt>
                <c:pt idx="77">
                  <c:v>0.53276367481566966</c:v>
                </c:pt>
                <c:pt idx="78">
                  <c:v>0.56117395692290306</c:v>
                </c:pt>
                <c:pt idx="79">
                  <c:v>0.56271332977790112</c:v>
                </c:pt>
                <c:pt idx="80">
                  <c:v>0.59656877944611308</c:v>
                </c:pt>
                <c:pt idx="81">
                  <c:v>0.55559012680338116</c:v>
                </c:pt>
                <c:pt idx="82">
                  <c:v>0.57154811115558291</c:v>
                </c:pt>
                <c:pt idx="83">
                  <c:v>0.57157684821609456</c:v>
                </c:pt>
                <c:pt idx="84">
                  <c:v>0.57414696481326799</c:v>
                </c:pt>
                <c:pt idx="85">
                  <c:v>0.58677457154437662</c:v>
                </c:pt>
                <c:pt idx="86">
                  <c:v>0.5895817404049658</c:v>
                </c:pt>
                <c:pt idx="87">
                  <c:v>0.59785136018315521</c:v>
                </c:pt>
                <c:pt idx="88">
                  <c:v>0.62203645007367225</c:v>
                </c:pt>
                <c:pt idx="89">
                  <c:v>0.63136014738231627</c:v>
                </c:pt>
                <c:pt idx="90">
                  <c:v>0.63673343086579592</c:v>
                </c:pt>
                <c:pt idx="91">
                  <c:v>0.64316652528871465</c:v>
                </c:pt>
                <c:pt idx="92">
                  <c:v>0.65050807901544228</c:v>
                </c:pt>
                <c:pt idx="93">
                  <c:v>0.68605622244051667</c:v>
                </c:pt>
                <c:pt idx="94">
                  <c:v>0.69467235391804616</c:v>
                </c:pt>
                <c:pt idx="95">
                  <c:v>0.71047765294325271</c:v>
                </c:pt>
                <c:pt idx="96">
                  <c:v>0.7160182327471063</c:v>
                </c:pt>
                <c:pt idx="97">
                  <c:v>0.73887100846505904</c:v>
                </c:pt>
                <c:pt idx="98">
                  <c:v>0.79452965273462151</c:v>
                </c:pt>
                <c:pt idx="99">
                  <c:v>0.85934567025713315</c:v>
                </c:pt>
              </c:numCache>
            </c:numRef>
          </c:yVal>
          <c:bubbleSize>
            <c:numRef>
              <c:f>Grafik7!$E$2:$E$101</c:f>
              <c:numCache>
                <c:formatCode>General</c:formatCode>
                <c:ptCount val="100"/>
                <c:pt idx="0">
                  <c:v>10832</c:v>
                </c:pt>
                <c:pt idx="1">
                  <c:v>3063</c:v>
                </c:pt>
                <c:pt idx="2">
                  <c:v>7949</c:v>
                </c:pt>
                <c:pt idx="3">
                  <c:v>3854</c:v>
                </c:pt>
                <c:pt idx="4">
                  <c:v>1356</c:v>
                </c:pt>
                <c:pt idx="5">
                  <c:v>6080</c:v>
                </c:pt>
                <c:pt idx="6">
                  <c:v>2362</c:v>
                </c:pt>
                <c:pt idx="7">
                  <c:v>15365</c:v>
                </c:pt>
                <c:pt idx="8">
                  <c:v>3214</c:v>
                </c:pt>
                <c:pt idx="9">
                  <c:v>172</c:v>
                </c:pt>
                <c:pt idx="10">
                  <c:v>1921</c:v>
                </c:pt>
                <c:pt idx="11">
                  <c:v>7172</c:v>
                </c:pt>
                <c:pt idx="12">
                  <c:v>1397</c:v>
                </c:pt>
                <c:pt idx="13">
                  <c:v>5636</c:v>
                </c:pt>
                <c:pt idx="14">
                  <c:v>3164</c:v>
                </c:pt>
                <c:pt idx="15">
                  <c:v>1473</c:v>
                </c:pt>
                <c:pt idx="16">
                  <c:v>104</c:v>
                </c:pt>
                <c:pt idx="17">
                  <c:v>300</c:v>
                </c:pt>
                <c:pt idx="18">
                  <c:v>354</c:v>
                </c:pt>
                <c:pt idx="19">
                  <c:v>114</c:v>
                </c:pt>
                <c:pt idx="20">
                  <c:v>150</c:v>
                </c:pt>
                <c:pt idx="21">
                  <c:v>353</c:v>
                </c:pt>
                <c:pt idx="22">
                  <c:v>179</c:v>
                </c:pt>
                <c:pt idx="23">
                  <c:v>1353</c:v>
                </c:pt>
                <c:pt idx="24">
                  <c:v>101</c:v>
                </c:pt>
                <c:pt idx="25">
                  <c:v>1323</c:v>
                </c:pt>
                <c:pt idx="26">
                  <c:v>4666</c:v>
                </c:pt>
                <c:pt idx="27">
                  <c:v>2081</c:v>
                </c:pt>
                <c:pt idx="28">
                  <c:v>231</c:v>
                </c:pt>
                <c:pt idx="29">
                  <c:v>136</c:v>
                </c:pt>
                <c:pt idx="30">
                  <c:v>1597</c:v>
                </c:pt>
                <c:pt idx="31">
                  <c:v>217</c:v>
                </c:pt>
                <c:pt idx="32">
                  <c:v>1042</c:v>
                </c:pt>
                <c:pt idx="33">
                  <c:v>168</c:v>
                </c:pt>
                <c:pt idx="34">
                  <c:v>4347</c:v>
                </c:pt>
                <c:pt idx="35">
                  <c:v>1533</c:v>
                </c:pt>
                <c:pt idx="36">
                  <c:v>657</c:v>
                </c:pt>
                <c:pt idx="37">
                  <c:v>764</c:v>
                </c:pt>
                <c:pt idx="38">
                  <c:v>12974</c:v>
                </c:pt>
                <c:pt idx="39">
                  <c:v>442</c:v>
                </c:pt>
                <c:pt idx="40">
                  <c:v>477</c:v>
                </c:pt>
                <c:pt idx="41">
                  <c:v>635</c:v>
                </c:pt>
                <c:pt idx="42">
                  <c:v>739</c:v>
                </c:pt>
                <c:pt idx="43">
                  <c:v>1110</c:v>
                </c:pt>
                <c:pt idx="44">
                  <c:v>707</c:v>
                </c:pt>
                <c:pt idx="45">
                  <c:v>4928</c:v>
                </c:pt>
                <c:pt idx="46">
                  <c:v>663</c:v>
                </c:pt>
                <c:pt idx="47">
                  <c:v>525</c:v>
                </c:pt>
                <c:pt idx="48">
                  <c:v>3018</c:v>
                </c:pt>
                <c:pt idx="49">
                  <c:v>272</c:v>
                </c:pt>
                <c:pt idx="50">
                  <c:v>148</c:v>
                </c:pt>
                <c:pt idx="51">
                  <c:v>5444</c:v>
                </c:pt>
                <c:pt idx="52">
                  <c:v>597</c:v>
                </c:pt>
                <c:pt idx="53">
                  <c:v>805</c:v>
                </c:pt>
                <c:pt idx="54">
                  <c:v>234</c:v>
                </c:pt>
                <c:pt idx="55">
                  <c:v>1139</c:v>
                </c:pt>
                <c:pt idx="56">
                  <c:v>1725</c:v>
                </c:pt>
                <c:pt idx="57">
                  <c:v>407</c:v>
                </c:pt>
                <c:pt idx="58">
                  <c:v>1689</c:v>
                </c:pt>
                <c:pt idx="59">
                  <c:v>428</c:v>
                </c:pt>
                <c:pt idx="60">
                  <c:v>839</c:v>
                </c:pt>
                <c:pt idx="61">
                  <c:v>783</c:v>
                </c:pt>
                <c:pt idx="62">
                  <c:v>256</c:v>
                </c:pt>
                <c:pt idx="63">
                  <c:v>158</c:v>
                </c:pt>
                <c:pt idx="64">
                  <c:v>1834</c:v>
                </c:pt>
                <c:pt idx="65">
                  <c:v>1070</c:v>
                </c:pt>
                <c:pt idx="66">
                  <c:v>527</c:v>
                </c:pt>
                <c:pt idx="67">
                  <c:v>2395</c:v>
                </c:pt>
                <c:pt idx="68">
                  <c:v>330</c:v>
                </c:pt>
                <c:pt idx="69">
                  <c:v>3022</c:v>
                </c:pt>
                <c:pt idx="70">
                  <c:v>309</c:v>
                </c:pt>
                <c:pt idx="71">
                  <c:v>2470</c:v>
                </c:pt>
                <c:pt idx="72">
                  <c:v>982</c:v>
                </c:pt>
                <c:pt idx="73">
                  <c:v>3297</c:v>
                </c:pt>
                <c:pt idx="74">
                  <c:v>1667</c:v>
                </c:pt>
                <c:pt idx="75">
                  <c:v>4519</c:v>
                </c:pt>
                <c:pt idx="76">
                  <c:v>3630</c:v>
                </c:pt>
                <c:pt idx="77">
                  <c:v>1696</c:v>
                </c:pt>
                <c:pt idx="78">
                  <c:v>370</c:v>
                </c:pt>
                <c:pt idx="79">
                  <c:v>275</c:v>
                </c:pt>
                <c:pt idx="80">
                  <c:v>2490</c:v>
                </c:pt>
                <c:pt idx="81">
                  <c:v>3493</c:v>
                </c:pt>
                <c:pt idx="82">
                  <c:v>1972</c:v>
                </c:pt>
                <c:pt idx="83">
                  <c:v>304</c:v>
                </c:pt>
                <c:pt idx="84">
                  <c:v>944</c:v>
                </c:pt>
                <c:pt idx="85">
                  <c:v>228</c:v>
                </c:pt>
                <c:pt idx="86">
                  <c:v>1588</c:v>
                </c:pt>
                <c:pt idx="87">
                  <c:v>3541</c:v>
                </c:pt>
                <c:pt idx="88">
                  <c:v>1190</c:v>
                </c:pt>
                <c:pt idx="89">
                  <c:v>1253</c:v>
                </c:pt>
                <c:pt idx="90">
                  <c:v>1484</c:v>
                </c:pt>
                <c:pt idx="91">
                  <c:v>5246</c:v>
                </c:pt>
                <c:pt idx="92">
                  <c:v>377</c:v>
                </c:pt>
                <c:pt idx="93">
                  <c:v>4762</c:v>
                </c:pt>
                <c:pt idx="94">
                  <c:v>15122</c:v>
                </c:pt>
                <c:pt idx="95">
                  <c:v>4032</c:v>
                </c:pt>
                <c:pt idx="96">
                  <c:v>3871</c:v>
                </c:pt>
                <c:pt idx="97">
                  <c:v>19896</c:v>
                </c:pt>
                <c:pt idx="98">
                  <c:v>1912</c:v>
                </c:pt>
                <c:pt idx="99">
                  <c:v>487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F831-4A32-9BBC-08017F6BB2F4}"/>
            </c:ext>
          </c:extLst>
        </c:ser>
        <c:ser>
          <c:idx val="1"/>
          <c:order val="1"/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Grafik7!$C$2:$C$101</c:f>
              <c:numCache>
                <c:formatCode>General</c:formatCode>
                <c:ptCount val="100"/>
                <c:pt idx="0">
                  <c:v>-1</c:v>
                </c:pt>
                <c:pt idx="1">
                  <c:v>-0.9701103247264985</c:v>
                </c:pt>
                <c:pt idx="2">
                  <c:v>-0.94380534268894045</c:v>
                </c:pt>
                <c:pt idx="3">
                  <c:v>-0.68817889525793685</c:v>
                </c:pt>
                <c:pt idx="4">
                  <c:v>-0.67859794431836207</c:v>
                </c:pt>
                <c:pt idx="5">
                  <c:v>-0.99462341146104849</c:v>
                </c:pt>
                <c:pt idx="6">
                  <c:v>-0.75</c:v>
                </c:pt>
                <c:pt idx="7">
                  <c:v>0.22061026839828488</c:v>
                </c:pt>
                <c:pt idx="8">
                  <c:v>-1</c:v>
                </c:pt>
                <c:pt idx="9">
                  <c:v>-0.5952486113281894</c:v>
                </c:pt>
                <c:pt idx="10">
                  <c:v>0.2438407629798946</c:v>
                </c:pt>
                <c:pt idx="11">
                  <c:v>-0.3333333432674408</c:v>
                </c:pt>
                <c:pt idx="12">
                  <c:v>-0.15564128931245427</c:v>
                </c:pt>
                <c:pt idx="13">
                  <c:v>-1</c:v>
                </c:pt>
                <c:pt idx="14">
                  <c:v>-0.64983368274369013</c:v>
                </c:pt>
                <c:pt idx="15">
                  <c:v>-0.59737479698630014</c:v>
                </c:pt>
                <c:pt idx="16">
                  <c:v>3.9515728886011632E-2</c:v>
                </c:pt>
                <c:pt idx="17">
                  <c:v>-0.49056835404083138</c:v>
                </c:pt>
                <c:pt idx="18">
                  <c:v>-0.66795606370461791</c:v>
                </c:pt>
                <c:pt idx="19">
                  <c:v>-0.69523571033990139</c:v>
                </c:pt>
                <c:pt idx="20">
                  <c:v>-0.43363801154778053</c:v>
                </c:pt>
                <c:pt idx="21">
                  <c:v>-0.83760004871929861</c:v>
                </c:pt>
                <c:pt idx="22">
                  <c:v>1</c:v>
                </c:pt>
                <c:pt idx="23">
                  <c:v>0.34153689803508841</c:v>
                </c:pt>
                <c:pt idx="24">
                  <c:v>-0.71428573131561279</c:v>
                </c:pt>
                <c:pt idx="25">
                  <c:v>-0.53998018338899667</c:v>
                </c:pt>
                <c:pt idx="26">
                  <c:v>-0.34840962386575508</c:v>
                </c:pt>
                <c:pt idx="27">
                  <c:v>-0.75489397668268543</c:v>
                </c:pt>
                <c:pt idx="28">
                  <c:v>1</c:v>
                </c:pt>
                <c:pt idx="29">
                  <c:v>0.86102429669141367</c:v>
                </c:pt>
                <c:pt idx="30">
                  <c:v>-0.51393804066989757</c:v>
                </c:pt>
                <c:pt idx="31">
                  <c:v>0.80852546200843589</c:v>
                </c:pt>
                <c:pt idx="32">
                  <c:v>-0.73166740777756167</c:v>
                </c:pt>
                <c:pt idx="33">
                  <c:v>0.68172567482489221</c:v>
                </c:pt>
                <c:pt idx="34">
                  <c:v>-0.91123629715864052</c:v>
                </c:pt>
                <c:pt idx="35">
                  <c:v>-1</c:v>
                </c:pt>
                <c:pt idx="36">
                  <c:v>0.58276064120522841</c:v>
                </c:pt>
                <c:pt idx="37">
                  <c:v>-0.76380668772224347</c:v>
                </c:pt>
                <c:pt idx="38">
                  <c:v>-0.69184718008965307</c:v>
                </c:pt>
                <c:pt idx="39">
                  <c:v>-0.940534965083478</c:v>
                </c:pt>
                <c:pt idx="40">
                  <c:v>-0.25410274642867614</c:v>
                </c:pt>
                <c:pt idx="41">
                  <c:v>-0.88711367765793558</c:v>
                </c:pt>
                <c:pt idx="42">
                  <c:v>-0.85417067588676698</c:v>
                </c:pt>
                <c:pt idx="43">
                  <c:v>-0.54031260770508049</c:v>
                </c:pt>
                <c:pt idx="44">
                  <c:v>-0.20815344374995332</c:v>
                </c:pt>
                <c:pt idx="45">
                  <c:v>-0.94980723839799974</c:v>
                </c:pt>
                <c:pt idx="46">
                  <c:v>0.29304686176635963</c:v>
                </c:pt>
                <c:pt idx="47">
                  <c:v>0.41359803997667099</c:v>
                </c:pt>
                <c:pt idx="48">
                  <c:v>-0.53725011372733078</c:v>
                </c:pt>
                <c:pt idx="49">
                  <c:v>-0.10268361889929695</c:v>
                </c:pt>
                <c:pt idx="50">
                  <c:v>-1</c:v>
                </c:pt>
                <c:pt idx="51">
                  <c:v>-0.51893356020036452</c:v>
                </c:pt>
                <c:pt idx="52">
                  <c:v>-0.73429722188493185</c:v>
                </c:pt>
                <c:pt idx="53">
                  <c:v>0.63918795301023412</c:v>
                </c:pt>
                <c:pt idx="54">
                  <c:v>-0.86486481626735667</c:v>
                </c:pt>
                <c:pt idx="55">
                  <c:v>-1</c:v>
                </c:pt>
                <c:pt idx="56">
                  <c:v>-0.99249235788902601</c:v>
                </c:pt>
                <c:pt idx="57">
                  <c:v>-0.75916250183195355</c:v>
                </c:pt>
                <c:pt idx="58">
                  <c:v>-0.94447160613627501</c:v>
                </c:pt>
                <c:pt idx="59">
                  <c:v>-0.52268833595272635</c:v>
                </c:pt>
                <c:pt idx="60">
                  <c:v>-0.73411391910473744</c:v>
                </c:pt>
                <c:pt idx="61">
                  <c:v>-0.95049536745706031</c:v>
                </c:pt>
                <c:pt idx="62">
                  <c:v>-0.14091156534290081</c:v>
                </c:pt>
                <c:pt idx="63">
                  <c:v>-0.5</c:v>
                </c:pt>
                <c:pt idx="64">
                  <c:v>-0.96898534760114752</c:v>
                </c:pt>
                <c:pt idx="65">
                  <c:v>-0.43534941228283769</c:v>
                </c:pt>
                <c:pt idx="66">
                  <c:v>-0.91213484142183954</c:v>
                </c:pt>
                <c:pt idx="67">
                  <c:v>-0.71087033538454802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0.10270834732506896</c:v>
                </c:pt>
                <c:pt idx="73">
                  <c:v>-0.71798119226182655</c:v>
                </c:pt>
                <c:pt idx="74">
                  <c:v>-0.99039404873397907</c:v>
                </c:pt>
                <c:pt idx="75">
                  <c:v>-0.59836821203903989</c:v>
                </c:pt>
                <c:pt idx="76">
                  <c:v>-0.9933134175158389</c:v>
                </c:pt>
                <c:pt idx="77">
                  <c:v>-0.94896820651054425</c:v>
                </c:pt>
                <c:pt idx="78">
                  <c:v>-0.70645912120559495</c:v>
                </c:pt>
                <c:pt idx="79">
                  <c:v>-1</c:v>
                </c:pt>
                <c:pt idx="80">
                  <c:v>-1</c:v>
                </c:pt>
                <c:pt idx="81">
                  <c:v>-0.97399009241081791</c:v>
                </c:pt>
                <c:pt idx="82">
                  <c:v>-0.10939550958965359</c:v>
                </c:pt>
                <c:pt idx="83">
                  <c:v>-0.85067054135749398</c:v>
                </c:pt>
                <c:pt idx="84">
                  <c:v>-0.83124982295389116</c:v>
                </c:pt>
                <c:pt idx="85">
                  <c:v>-0.83333331346511841</c:v>
                </c:pt>
                <c:pt idx="86">
                  <c:v>-0.74557365476256321</c:v>
                </c:pt>
                <c:pt idx="87">
                  <c:v>0.55597964440773695</c:v>
                </c:pt>
                <c:pt idx="88">
                  <c:v>0.97515924596790271</c:v>
                </c:pt>
                <c:pt idx="89">
                  <c:v>0.1374388139579254</c:v>
                </c:pt>
                <c:pt idx="90">
                  <c:v>0.13671619529583845</c:v>
                </c:pt>
                <c:pt idx="91">
                  <c:v>0.57802722540079965</c:v>
                </c:pt>
                <c:pt idx="92">
                  <c:v>-0.35846557250132516</c:v>
                </c:pt>
                <c:pt idx="93">
                  <c:v>-1</c:v>
                </c:pt>
                <c:pt idx="94">
                  <c:v>-0.29322643443696228</c:v>
                </c:pt>
                <c:pt idx="95">
                  <c:v>-0.78631207605247833</c:v>
                </c:pt>
                <c:pt idx="96">
                  <c:v>0.33454961074045153</c:v>
                </c:pt>
                <c:pt idx="97">
                  <c:v>0.75</c:v>
                </c:pt>
                <c:pt idx="98">
                  <c:v>1</c:v>
                </c:pt>
                <c:pt idx="99">
                  <c:v>0.75</c:v>
                </c:pt>
              </c:numCache>
            </c:numRef>
          </c:xVal>
          <c:yVal>
            <c:numRef>
              <c:f>Grafik7!$G$2:$G$101</c:f>
              <c:numCache>
                <c:formatCode>General</c:formatCode>
                <c:ptCount val="100"/>
                <c:pt idx="7">
                  <c:v>0.13581814307227036</c:v>
                </c:pt>
                <c:pt idx="10">
                  <c:v>0.19927825883639971</c:v>
                </c:pt>
                <c:pt idx="22">
                  <c:v>0.26127822673219891</c:v>
                </c:pt>
                <c:pt idx="23">
                  <c:v>0.27047087597723179</c:v>
                </c:pt>
                <c:pt idx="29">
                  <c:v>0.2945886223324839</c:v>
                </c:pt>
                <c:pt idx="31">
                  <c:v>0.30133587130243439</c:v>
                </c:pt>
                <c:pt idx="33">
                  <c:v>0.31561003002938592</c:v>
                </c:pt>
                <c:pt idx="36">
                  <c:v>0.32188349775826247</c:v>
                </c:pt>
                <c:pt idx="47">
                  <c:v>0.36768395290991224</c:v>
                </c:pt>
                <c:pt idx="73">
                  <c:v>0.13914516539574945</c:v>
                </c:pt>
                <c:pt idx="74">
                  <c:v>0.39687390095359687</c:v>
                </c:pt>
                <c:pt idx="75">
                  <c:v>0.4098126268517388</c:v>
                </c:pt>
                <c:pt idx="76">
                  <c:v>0.50545676562332065</c:v>
                </c:pt>
              </c:numCache>
            </c:numRef>
          </c:yVal>
          <c:bubbleSize>
            <c:numRef>
              <c:f>Grafik7!$H$2:$H$101</c:f>
              <c:numCache>
                <c:formatCode>General</c:formatCode>
                <c:ptCount val="100"/>
                <c:pt idx="87">
                  <c:v>0.59785136018315521</c:v>
                </c:pt>
                <c:pt idx="88">
                  <c:v>0.62203645007367225</c:v>
                </c:pt>
                <c:pt idx="90">
                  <c:v>0.63673343086579592</c:v>
                </c:pt>
                <c:pt idx="91">
                  <c:v>0.64316652528871465</c:v>
                </c:pt>
                <c:pt idx="96">
                  <c:v>0.7160182327471063</c:v>
                </c:pt>
                <c:pt idx="97">
                  <c:v>0.73887100846505904</c:v>
                </c:pt>
                <c:pt idx="98">
                  <c:v>0.79452965273462151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F831-4A32-9BBC-08017F6BB2F4}"/>
            </c:ext>
          </c:extLst>
        </c:ser>
        <c:ser>
          <c:idx val="2"/>
          <c:order val="2"/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Grafik7!$C$2:$C$101</c:f>
              <c:numCache>
                <c:formatCode>General</c:formatCode>
                <c:ptCount val="100"/>
                <c:pt idx="0">
                  <c:v>-1</c:v>
                </c:pt>
                <c:pt idx="1">
                  <c:v>-0.9701103247264985</c:v>
                </c:pt>
                <c:pt idx="2">
                  <c:v>-0.94380534268894045</c:v>
                </c:pt>
                <c:pt idx="3">
                  <c:v>-0.68817889525793685</c:v>
                </c:pt>
                <c:pt idx="4">
                  <c:v>-0.67859794431836207</c:v>
                </c:pt>
                <c:pt idx="5">
                  <c:v>-0.99462341146104849</c:v>
                </c:pt>
                <c:pt idx="6">
                  <c:v>-0.75</c:v>
                </c:pt>
                <c:pt idx="7">
                  <c:v>0.22061026839828488</c:v>
                </c:pt>
                <c:pt idx="8">
                  <c:v>-1</c:v>
                </c:pt>
                <c:pt idx="9">
                  <c:v>-0.5952486113281894</c:v>
                </c:pt>
                <c:pt idx="10">
                  <c:v>0.2438407629798946</c:v>
                </c:pt>
                <c:pt idx="11">
                  <c:v>-0.3333333432674408</c:v>
                </c:pt>
                <c:pt idx="12">
                  <c:v>-0.15564128931245427</c:v>
                </c:pt>
                <c:pt idx="13">
                  <c:v>-1</c:v>
                </c:pt>
                <c:pt idx="14">
                  <c:v>-0.64983368274369013</c:v>
                </c:pt>
                <c:pt idx="15">
                  <c:v>-0.59737479698630014</c:v>
                </c:pt>
                <c:pt idx="16">
                  <c:v>3.9515728886011632E-2</c:v>
                </c:pt>
                <c:pt idx="17">
                  <c:v>-0.49056835404083138</c:v>
                </c:pt>
                <c:pt idx="18">
                  <c:v>-0.66795606370461791</c:v>
                </c:pt>
                <c:pt idx="19">
                  <c:v>-0.69523571033990139</c:v>
                </c:pt>
                <c:pt idx="20">
                  <c:v>-0.43363801154778053</c:v>
                </c:pt>
                <c:pt idx="21">
                  <c:v>-0.83760004871929861</c:v>
                </c:pt>
                <c:pt idx="22">
                  <c:v>1</c:v>
                </c:pt>
                <c:pt idx="23">
                  <c:v>0.34153689803508841</c:v>
                </c:pt>
                <c:pt idx="24">
                  <c:v>-0.71428573131561279</c:v>
                </c:pt>
                <c:pt idx="25">
                  <c:v>-0.53998018338899667</c:v>
                </c:pt>
                <c:pt idx="26">
                  <c:v>-0.34840962386575508</c:v>
                </c:pt>
                <c:pt idx="27">
                  <c:v>-0.75489397668268543</c:v>
                </c:pt>
                <c:pt idx="28">
                  <c:v>1</c:v>
                </c:pt>
                <c:pt idx="29">
                  <c:v>0.86102429669141367</c:v>
                </c:pt>
                <c:pt idx="30">
                  <c:v>-0.51393804066989757</c:v>
                </c:pt>
                <c:pt idx="31">
                  <c:v>0.80852546200843589</c:v>
                </c:pt>
                <c:pt idx="32">
                  <c:v>-0.73166740777756167</c:v>
                </c:pt>
                <c:pt idx="33">
                  <c:v>0.68172567482489221</c:v>
                </c:pt>
                <c:pt idx="34">
                  <c:v>-0.91123629715864052</c:v>
                </c:pt>
                <c:pt idx="35">
                  <c:v>-1</c:v>
                </c:pt>
                <c:pt idx="36">
                  <c:v>0.58276064120522841</c:v>
                </c:pt>
                <c:pt idx="37">
                  <c:v>-0.76380668772224347</c:v>
                </c:pt>
                <c:pt idx="38">
                  <c:v>-0.69184718008965307</c:v>
                </c:pt>
                <c:pt idx="39">
                  <c:v>-0.940534965083478</c:v>
                </c:pt>
                <c:pt idx="40">
                  <c:v>-0.25410274642867614</c:v>
                </c:pt>
                <c:pt idx="41">
                  <c:v>-0.88711367765793558</c:v>
                </c:pt>
                <c:pt idx="42">
                  <c:v>-0.85417067588676698</c:v>
                </c:pt>
                <c:pt idx="43">
                  <c:v>-0.54031260770508049</c:v>
                </c:pt>
                <c:pt idx="44">
                  <c:v>-0.20815344374995332</c:v>
                </c:pt>
                <c:pt idx="45">
                  <c:v>-0.94980723839799974</c:v>
                </c:pt>
                <c:pt idx="46">
                  <c:v>0.29304686176635963</c:v>
                </c:pt>
                <c:pt idx="47">
                  <c:v>0.41359803997667099</c:v>
                </c:pt>
                <c:pt idx="48">
                  <c:v>-0.53725011372733078</c:v>
                </c:pt>
                <c:pt idx="49">
                  <c:v>-0.10268361889929695</c:v>
                </c:pt>
                <c:pt idx="50">
                  <c:v>-1</c:v>
                </c:pt>
                <c:pt idx="51">
                  <c:v>-0.51893356020036452</c:v>
                </c:pt>
                <c:pt idx="52">
                  <c:v>-0.73429722188493185</c:v>
                </c:pt>
                <c:pt idx="53">
                  <c:v>0.63918795301023412</c:v>
                </c:pt>
                <c:pt idx="54">
                  <c:v>-0.86486481626735667</c:v>
                </c:pt>
                <c:pt idx="55">
                  <c:v>-1</c:v>
                </c:pt>
                <c:pt idx="56">
                  <c:v>-0.99249235788902601</c:v>
                </c:pt>
                <c:pt idx="57">
                  <c:v>-0.75916250183195355</c:v>
                </c:pt>
                <c:pt idx="58">
                  <c:v>-0.94447160613627501</c:v>
                </c:pt>
                <c:pt idx="59">
                  <c:v>-0.52268833595272635</c:v>
                </c:pt>
                <c:pt idx="60">
                  <c:v>-0.73411391910473744</c:v>
                </c:pt>
                <c:pt idx="61">
                  <c:v>-0.95049536745706031</c:v>
                </c:pt>
                <c:pt idx="62">
                  <c:v>-0.14091156534290081</c:v>
                </c:pt>
                <c:pt idx="63">
                  <c:v>-0.5</c:v>
                </c:pt>
                <c:pt idx="64">
                  <c:v>-0.96898534760114752</c:v>
                </c:pt>
                <c:pt idx="65">
                  <c:v>-0.43534941228283769</c:v>
                </c:pt>
                <c:pt idx="66">
                  <c:v>-0.91213484142183954</c:v>
                </c:pt>
                <c:pt idx="67">
                  <c:v>-0.71087033538454802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0.10270834732506896</c:v>
                </c:pt>
                <c:pt idx="73">
                  <c:v>-0.71798119226182655</c:v>
                </c:pt>
                <c:pt idx="74">
                  <c:v>-0.99039404873397907</c:v>
                </c:pt>
                <c:pt idx="75">
                  <c:v>-0.59836821203903989</c:v>
                </c:pt>
                <c:pt idx="76">
                  <c:v>-0.9933134175158389</c:v>
                </c:pt>
                <c:pt idx="77">
                  <c:v>-0.94896820651054425</c:v>
                </c:pt>
                <c:pt idx="78">
                  <c:v>-0.70645912120559495</c:v>
                </c:pt>
                <c:pt idx="79">
                  <c:v>-1</c:v>
                </c:pt>
                <c:pt idx="80">
                  <c:v>-1</c:v>
                </c:pt>
                <c:pt idx="81">
                  <c:v>-0.97399009241081791</c:v>
                </c:pt>
                <c:pt idx="82">
                  <c:v>-0.10939550958965359</c:v>
                </c:pt>
                <c:pt idx="83">
                  <c:v>-0.85067054135749398</c:v>
                </c:pt>
                <c:pt idx="84">
                  <c:v>-0.83124982295389116</c:v>
                </c:pt>
                <c:pt idx="85">
                  <c:v>-0.83333331346511841</c:v>
                </c:pt>
                <c:pt idx="86">
                  <c:v>-0.74557365476256321</c:v>
                </c:pt>
                <c:pt idx="87">
                  <c:v>0.55597964440773695</c:v>
                </c:pt>
                <c:pt idx="88">
                  <c:v>0.97515924596790271</c:v>
                </c:pt>
                <c:pt idx="89">
                  <c:v>0.1374388139579254</c:v>
                </c:pt>
                <c:pt idx="90">
                  <c:v>0.13671619529583845</c:v>
                </c:pt>
                <c:pt idx="91">
                  <c:v>0.57802722540079965</c:v>
                </c:pt>
                <c:pt idx="92">
                  <c:v>-0.35846557250132516</c:v>
                </c:pt>
                <c:pt idx="93">
                  <c:v>-1</c:v>
                </c:pt>
                <c:pt idx="94">
                  <c:v>-0.29322643443696228</c:v>
                </c:pt>
                <c:pt idx="95">
                  <c:v>-0.78631207605247833</c:v>
                </c:pt>
                <c:pt idx="96">
                  <c:v>0.33454961074045153</c:v>
                </c:pt>
                <c:pt idx="97">
                  <c:v>0.75</c:v>
                </c:pt>
                <c:pt idx="98">
                  <c:v>1</c:v>
                </c:pt>
                <c:pt idx="99">
                  <c:v>0.75</c:v>
                </c:pt>
              </c:numCache>
            </c:numRef>
          </c:xVal>
          <c:yVal>
            <c:numRef>
              <c:f>Grafik7!$I$2:$I$101</c:f>
              <c:numCache>
                <c:formatCode>General</c:formatCode>
                <c:ptCount val="100"/>
                <c:pt idx="92">
                  <c:v>0.65050807901544228</c:v>
                </c:pt>
                <c:pt idx="94">
                  <c:v>0.69467235391804616</c:v>
                </c:pt>
                <c:pt idx="99">
                  <c:v>0.85934567025713315</c:v>
                </c:pt>
              </c:numCache>
            </c:numRef>
          </c:yVal>
          <c:bubbleSize>
            <c:numRef>
              <c:f>Grafik7!$J$2:$J$101</c:f>
              <c:numCache>
                <c:formatCode>General</c:formatCode>
                <c:ptCount val="100"/>
                <c:pt idx="81">
                  <c:v>0.55559012680338116</c:v>
                </c:pt>
                <c:pt idx="93">
                  <c:v>0.68605622244051667</c:v>
                </c:pt>
                <c:pt idx="95">
                  <c:v>0.71047765294325271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F831-4A32-9BBC-08017F6BB2F4}"/>
            </c:ext>
          </c:extLst>
        </c:ser>
        <c:ser>
          <c:idx val="6"/>
          <c:order val="3"/>
          <c:tx>
            <c:strRef>
              <c:f>Grafik7!$G$1</c:f>
              <c:strCache>
                <c:ptCount val="1"/>
                <c:pt idx="0">
                  <c:v>Berufe der industriellen Produktion</c:v>
                </c:pt>
              </c:strCache>
            </c:strRef>
          </c:tx>
          <c:spPr>
            <a:solidFill>
              <a:srgbClr val="88A235">
                <a:alpha val="90000"/>
              </a:srgbClr>
            </a:solidFill>
            <a:ln w="25400">
              <a:noFill/>
            </a:ln>
          </c:spPr>
          <c:invertIfNegative val="0"/>
          <c:dPt>
            <c:idx val="10"/>
            <c:invertIfNegative val="0"/>
            <c:bubble3D val="0"/>
            <c:spPr>
              <a:solidFill>
                <a:srgbClr val="88A235">
                  <a:alpha val="90000"/>
                </a:srgbClr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14-F831-4A32-9BBC-08017F6BB2F4}"/>
              </c:ext>
            </c:extLst>
          </c:dPt>
          <c:xVal>
            <c:numRef>
              <c:f>Grafik7!$C$2:$C$101</c:f>
              <c:numCache>
                <c:formatCode>General</c:formatCode>
                <c:ptCount val="100"/>
                <c:pt idx="0">
                  <c:v>-1</c:v>
                </c:pt>
                <c:pt idx="1">
                  <c:v>-0.9701103247264985</c:v>
                </c:pt>
                <c:pt idx="2">
                  <c:v>-0.94380534268894045</c:v>
                </c:pt>
                <c:pt idx="3">
                  <c:v>-0.68817889525793685</c:v>
                </c:pt>
                <c:pt idx="4">
                  <c:v>-0.67859794431836207</c:v>
                </c:pt>
                <c:pt idx="5">
                  <c:v>-0.99462341146104849</c:v>
                </c:pt>
                <c:pt idx="6">
                  <c:v>-0.75</c:v>
                </c:pt>
                <c:pt idx="7">
                  <c:v>0.22061026839828488</c:v>
                </c:pt>
                <c:pt idx="8">
                  <c:v>-1</c:v>
                </c:pt>
                <c:pt idx="9">
                  <c:v>-0.5952486113281894</c:v>
                </c:pt>
                <c:pt idx="10">
                  <c:v>0.2438407629798946</c:v>
                </c:pt>
                <c:pt idx="11">
                  <c:v>-0.3333333432674408</c:v>
                </c:pt>
                <c:pt idx="12">
                  <c:v>-0.15564128931245427</c:v>
                </c:pt>
                <c:pt idx="13">
                  <c:v>-1</c:v>
                </c:pt>
                <c:pt idx="14">
                  <c:v>-0.64983368274369013</c:v>
                </c:pt>
                <c:pt idx="15">
                  <c:v>-0.59737479698630014</c:v>
                </c:pt>
                <c:pt idx="16">
                  <c:v>3.9515728886011632E-2</c:v>
                </c:pt>
                <c:pt idx="17">
                  <c:v>-0.49056835404083138</c:v>
                </c:pt>
                <c:pt idx="18">
                  <c:v>-0.66795606370461791</c:v>
                </c:pt>
                <c:pt idx="19">
                  <c:v>-0.69523571033990139</c:v>
                </c:pt>
                <c:pt idx="20">
                  <c:v>-0.43363801154778053</c:v>
                </c:pt>
                <c:pt idx="21">
                  <c:v>-0.83760004871929861</c:v>
                </c:pt>
                <c:pt idx="22">
                  <c:v>1</c:v>
                </c:pt>
                <c:pt idx="23">
                  <c:v>0.34153689803508841</c:v>
                </c:pt>
                <c:pt idx="24">
                  <c:v>-0.71428573131561279</c:v>
                </c:pt>
                <c:pt idx="25">
                  <c:v>-0.53998018338899667</c:v>
                </c:pt>
                <c:pt idx="26">
                  <c:v>-0.34840962386575508</c:v>
                </c:pt>
                <c:pt idx="27">
                  <c:v>-0.75489397668268543</c:v>
                </c:pt>
                <c:pt idx="28">
                  <c:v>1</c:v>
                </c:pt>
                <c:pt idx="29">
                  <c:v>0.86102429669141367</c:v>
                </c:pt>
                <c:pt idx="30">
                  <c:v>-0.51393804066989757</c:v>
                </c:pt>
                <c:pt idx="31">
                  <c:v>0.80852546200843589</c:v>
                </c:pt>
                <c:pt idx="32">
                  <c:v>-0.73166740777756167</c:v>
                </c:pt>
                <c:pt idx="33">
                  <c:v>0.68172567482489221</c:v>
                </c:pt>
                <c:pt idx="34">
                  <c:v>-0.91123629715864052</c:v>
                </c:pt>
                <c:pt idx="35">
                  <c:v>-1</c:v>
                </c:pt>
                <c:pt idx="36">
                  <c:v>0.58276064120522841</c:v>
                </c:pt>
                <c:pt idx="37">
                  <c:v>-0.76380668772224347</c:v>
                </c:pt>
                <c:pt idx="38">
                  <c:v>-0.69184718008965307</c:v>
                </c:pt>
                <c:pt idx="39">
                  <c:v>-0.940534965083478</c:v>
                </c:pt>
                <c:pt idx="40">
                  <c:v>-0.25410274642867614</c:v>
                </c:pt>
                <c:pt idx="41">
                  <c:v>-0.88711367765793558</c:v>
                </c:pt>
                <c:pt idx="42">
                  <c:v>-0.85417067588676698</c:v>
                </c:pt>
                <c:pt idx="43">
                  <c:v>-0.54031260770508049</c:v>
                </c:pt>
                <c:pt idx="44">
                  <c:v>-0.20815344374995332</c:v>
                </c:pt>
                <c:pt idx="45">
                  <c:v>-0.94980723839799974</c:v>
                </c:pt>
                <c:pt idx="46">
                  <c:v>0.29304686176635963</c:v>
                </c:pt>
                <c:pt idx="47">
                  <c:v>0.41359803997667099</c:v>
                </c:pt>
                <c:pt idx="48">
                  <c:v>-0.53725011372733078</c:v>
                </c:pt>
                <c:pt idx="49">
                  <c:v>-0.10268361889929695</c:v>
                </c:pt>
                <c:pt idx="50">
                  <c:v>-1</c:v>
                </c:pt>
                <c:pt idx="51">
                  <c:v>-0.51893356020036452</c:v>
                </c:pt>
                <c:pt idx="52">
                  <c:v>-0.73429722188493185</c:v>
                </c:pt>
                <c:pt idx="53">
                  <c:v>0.63918795301023412</c:v>
                </c:pt>
                <c:pt idx="54">
                  <c:v>-0.86486481626735667</c:v>
                </c:pt>
                <c:pt idx="55">
                  <c:v>-1</c:v>
                </c:pt>
                <c:pt idx="56">
                  <c:v>-0.99249235788902601</c:v>
                </c:pt>
                <c:pt idx="57">
                  <c:v>-0.75916250183195355</c:v>
                </c:pt>
                <c:pt idx="58">
                  <c:v>-0.94447160613627501</c:v>
                </c:pt>
                <c:pt idx="59">
                  <c:v>-0.52268833595272635</c:v>
                </c:pt>
                <c:pt idx="60">
                  <c:v>-0.73411391910473744</c:v>
                </c:pt>
                <c:pt idx="61">
                  <c:v>-0.95049536745706031</c:v>
                </c:pt>
                <c:pt idx="62">
                  <c:v>-0.14091156534290081</c:v>
                </c:pt>
                <c:pt idx="63">
                  <c:v>-0.5</c:v>
                </c:pt>
                <c:pt idx="64">
                  <c:v>-0.96898534760114752</c:v>
                </c:pt>
                <c:pt idx="65">
                  <c:v>-0.43534941228283769</c:v>
                </c:pt>
                <c:pt idx="66">
                  <c:v>-0.91213484142183954</c:v>
                </c:pt>
                <c:pt idx="67">
                  <c:v>-0.71087033538454802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0.10270834732506896</c:v>
                </c:pt>
                <c:pt idx="73">
                  <c:v>-0.71798119226182655</c:v>
                </c:pt>
                <c:pt idx="74">
                  <c:v>-0.99039404873397907</c:v>
                </c:pt>
                <c:pt idx="75">
                  <c:v>-0.59836821203903989</c:v>
                </c:pt>
                <c:pt idx="76">
                  <c:v>-0.9933134175158389</c:v>
                </c:pt>
                <c:pt idx="77">
                  <c:v>-0.94896820651054425</c:v>
                </c:pt>
                <c:pt idx="78">
                  <c:v>-0.70645912120559495</c:v>
                </c:pt>
                <c:pt idx="79">
                  <c:v>-1</c:v>
                </c:pt>
                <c:pt idx="80">
                  <c:v>-1</c:v>
                </c:pt>
                <c:pt idx="81">
                  <c:v>-0.97399009241081791</c:v>
                </c:pt>
                <c:pt idx="82">
                  <c:v>-0.10939550958965359</c:v>
                </c:pt>
                <c:pt idx="83">
                  <c:v>-0.85067054135749398</c:v>
                </c:pt>
                <c:pt idx="84">
                  <c:v>-0.83124982295389116</c:v>
                </c:pt>
                <c:pt idx="85">
                  <c:v>-0.83333331346511841</c:v>
                </c:pt>
                <c:pt idx="86">
                  <c:v>-0.74557365476256321</c:v>
                </c:pt>
                <c:pt idx="87">
                  <c:v>0.55597964440773695</c:v>
                </c:pt>
                <c:pt idx="88">
                  <c:v>0.97515924596790271</c:v>
                </c:pt>
                <c:pt idx="89">
                  <c:v>0.1374388139579254</c:v>
                </c:pt>
                <c:pt idx="90">
                  <c:v>0.13671619529583845</c:v>
                </c:pt>
                <c:pt idx="91">
                  <c:v>0.57802722540079965</c:v>
                </c:pt>
                <c:pt idx="92">
                  <c:v>-0.35846557250132516</c:v>
                </c:pt>
                <c:pt idx="93">
                  <c:v>-1</c:v>
                </c:pt>
                <c:pt idx="94">
                  <c:v>-0.29322643443696228</c:v>
                </c:pt>
                <c:pt idx="95">
                  <c:v>-0.78631207605247833</c:v>
                </c:pt>
                <c:pt idx="96">
                  <c:v>0.33454961074045153</c:v>
                </c:pt>
                <c:pt idx="97">
                  <c:v>0.75</c:v>
                </c:pt>
                <c:pt idx="98">
                  <c:v>1</c:v>
                </c:pt>
                <c:pt idx="99">
                  <c:v>0.75</c:v>
                </c:pt>
              </c:numCache>
            </c:numRef>
          </c:xVal>
          <c:yVal>
            <c:numRef>
              <c:f>Grafik7!$G$2:$G$101</c:f>
              <c:numCache>
                <c:formatCode>General</c:formatCode>
                <c:ptCount val="100"/>
                <c:pt idx="7">
                  <c:v>0.13581814307227036</c:v>
                </c:pt>
                <c:pt idx="10">
                  <c:v>0.19927825883639971</c:v>
                </c:pt>
                <c:pt idx="22">
                  <c:v>0.26127822673219891</c:v>
                </c:pt>
                <c:pt idx="23">
                  <c:v>0.27047087597723179</c:v>
                </c:pt>
                <c:pt idx="29">
                  <c:v>0.2945886223324839</c:v>
                </c:pt>
                <c:pt idx="31">
                  <c:v>0.30133587130243439</c:v>
                </c:pt>
                <c:pt idx="33">
                  <c:v>0.31561003002938592</c:v>
                </c:pt>
                <c:pt idx="36">
                  <c:v>0.32188349775826247</c:v>
                </c:pt>
                <c:pt idx="47">
                  <c:v>0.36768395290991224</c:v>
                </c:pt>
                <c:pt idx="73">
                  <c:v>0.13914516539574945</c:v>
                </c:pt>
                <c:pt idx="74">
                  <c:v>0.39687390095359687</c:v>
                </c:pt>
                <c:pt idx="75">
                  <c:v>0.4098126268517388</c:v>
                </c:pt>
                <c:pt idx="76">
                  <c:v>0.50545676562332065</c:v>
                </c:pt>
              </c:numCache>
            </c:numRef>
          </c:yVal>
          <c:bubbleSize>
            <c:numRef>
              <c:f>Grafik7!$E$2:$E$101</c:f>
              <c:numCache>
                <c:formatCode>General</c:formatCode>
                <c:ptCount val="100"/>
                <c:pt idx="0">
                  <c:v>10832</c:v>
                </c:pt>
                <c:pt idx="1">
                  <c:v>3063</c:v>
                </c:pt>
                <c:pt idx="2">
                  <c:v>7949</c:v>
                </c:pt>
                <c:pt idx="3">
                  <c:v>3854</c:v>
                </c:pt>
                <c:pt idx="4">
                  <c:v>1356</c:v>
                </c:pt>
                <c:pt idx="5">
                  <c:v>6080</c:v>
                </c:pt>
                <c:pt idx="6">
                  <c:v>2362</c:v>
                </c:pt>
                <c:pt idx="7">
                  <c:v>15365</c:v>
                </c:pt>
                <c:pt idx="8">
                  <c:v>3214</c:v>
                </c:pt>
                <c:pt idx="9">
                  <c:v>172</c:v>
                </c:pt>
                <c:pt idx="10">
                  <c:v>1921</c:v>
                </c:pt>
                <c:pt idx="11">
                  <c:v>7172</c:v>
                </c:pt>
                <c:pt idx="12">
                  <c:v>1397</c:v>
                </c:pt>
                <c:pt idx="13">
                  <c:v>5636</c:v>
                </c:pt>
                <c:pt idx="14">
                  <c:v>3164</c:v>
                </c:pt>
                <c:pt idx="15">
                  <c:v>1473</c:v>
                </c:pt>
                <c:pt idx="16">
                  <c:v>104</c:v>
                </c:pt>
                <c:pt idx="17">
                  <c:v>300</c:v>
                </c:pt>
                <c:pt idx="18">
                  <c:v>354</c:v>
                </c:pt>
                <c:pt idx="19">
                  <c:v>114</c:v>
                </c:pt>
                <c:pt idx="20">
                  <c:v>150</c:v>
                </c:pt>
                <c:pt idx="21">
                  <c:v>353</c:v>
                </c:pt>
                <c:pt idx="22">
                  <c:v>179</c:v>
                </c:pt>
                <c:pt idx="23">
                  <c:v>1353</c:v>
                </c:pt>
                <c:pt idx="24">
                  <c:v>101</c:v>
                </c:pt>
                <c:pt idx="25">
                  <c:v>1323</c:v>
                </c:pt>
                <c:pt idx="26">
                  <c:v>4666</c:v>
                </c:pt>
                <c:pt idx="27">
                  <c:v>2081</c:v>
                </c:pt>
                <c:pt idx="28">
                  <c:v>231</c:v>
                </c:pt>
                <c:pt idx="29">
                  <c:v>136</c:v>
                </c:pt>
                <c:pt idx="30">
                  <c:v>1597</c:v>
                </c:pt>
                <c:pt idx="31">
                  <c:v>217</c:v>
                </c:pt>
                <c:pt idx="32">
                  <c:v>1042</c:v>
                </c:pt>
                <c:pt idx="33">
                  <c:v>168</c:v>
                </c:pt>
                <c:pt idx="34">
                  <c:v>4347</c:v>
                </c:pt>
                <c:pt idx="35">
                  <c:v>1533</c:v>
                </c:pt>
                <c:pt idx="36">
                  <c:v>657</c:v>
                </c:pt>
                <c:pt idx="37">
                  <c:v>764</c:v>
                </c:pt>
                <c:pt idx="38">
                  <c:v>12974</c:v>
                </c:pt>
                <c:pt idx="39">
                  <c:v>442</c:v>
                </c:pt>
                <c:pt idx="40">
                  <c:v>477</c:v>
                </c:pt>
                <c:pt idx="41">
                  <c:v>635</c:v>
                </c:pt>
                <c:pt idx="42">
                  <c:v>739</c:v>
                </c:pt>
                <c:pt idx="43">
                  <c:v>1110</c:v>
                </c:pt>
                <c:pt idx="44">
                  <c:v>707</c:v>
                </c:pt>
                <c:pt idx="45">
                  <c:v>4928</c:v>
                </c:pt>
                <c:pt idx="46">
                  <c:v>663</c:v>
                </c:pt>
                <c:pt idx="47">
                  <c:v>525</c:v>
                </c:pt>
                <c:pt idx="48">
                  <c:v>3018</c:v>
                </c:pt>
                <c:pt idx="49">
                  <c:v>272</c:v>
                </c:pt>
                <c:pt idx="50">
                  <c:v>148</c:v>
                </c:pt>
                <c:pt idx="51">
                  <c:v>5444</c:v>
                </c:pt>
                <c:pt idx="52">
                  <c:v>597</c:v>
                </c:pt>
                <c:pt idx="53">
                  <c:v>805</c:v>
                </c:pt>
                <c:pt idx="54">
                  <c:v>234</c:v>
                </c:pt>
                <c:pt idx="55">
                  <c:v>1139</c:v>
                </c:pt>
                <c:pt idx="56">
                  <c:v>1725</c:v>
                </c:pt>
                <c:pt idx="57">
                  <c:v>407</c:v>
                </c:pt>
                <c:pt idx="58">
                  <c:v>1689</c:v>
                </c:pt>
                <c:pt idx="59">
                  <c:v>428</c:v>
                </c:pt>
                <c:pt idx="60">
                  <c:v>839</c:v>
                </c:pt>
                <c:pt idx="61">
                  <c:v>783</c:v>
                </c:pt>
                <c:pt idx="62">
                  <c:v>256</c:v>
                </c:pt>
                <c:pt idx="63">
                  <c:v>158</c:v>
                </c:pt>
                <c:pt idx="64">
                  <c:v>1834</c:v>
                </c:pt>
                <c:pt idx="65">
                  <c:v>1070</c:v>
                </c:pt>
                <c:pt idx="66">
                  <c:v>527</c:v>
                </c:pt>
                <c:pt idx="67">
                  <c:v>2395</c:v>
                </c:pt>
                <c:pt idx="68">
                  <c:v>330</c:v>
                </c:pt>
                <c:pt idx="69">
                  <c:v>3022</c:v>
                </c:pt>
                <c:pt idx="70">
                  <c:v>309</c:v>
                </c:pt>
                <c:pt idx="71">
                  <c:v>2470</c:v>
                </c:pt>
                <c:pt idx="72">
                  <c:v>982</c:v>
                </c:pt>
                <c:pt idx="73">
                  <c:v>3297</c:v>
                </c:pt>
                <c:pt idx="74">
                  <c:v>1667</c:v>
                </c:pt>
                <c:pt idx="75">
                  <c:v>4519</c:v>
                </c:pt>
                <c:pt idx="76">
                  <c:v>3630</c:v>
                </c:pt>
                <c:pt idx="77">
                  <c:v>1696</c:v>
                </c:pt>
                <c:pt idx="78">
                  <c:v>370</c:v>
                </c:pt>
                <c:pt idx="79">
                  <c:v>275</c:v>
                </c:pt>
                <c:pt idx="80">
                  <c:v>2490</c:v>
                </c:pt>
                <c:pt idx="81">
                  <c:v>3493</c:v>
                </c:pt>
                <c:pt idx="82">
                  <c:v>1972</c:v>
                </c:pt>
                <c:pt idx="83">
                  <c:v>304</c:v>
                </c:pt>
                <c:pt idx="84">
                  <c:v>944</c:v>
                </c:pt>
                <c:pt idx="85">
                  <c:v>228</c:v>
                </c:pt>
                <c:pt idx="86">
                  <c:v>1588</c:v>
                </c:pt>
                <c:pt idx="87">
                  <c:v>3541</c:v>
                </c:pt>
                <c:pt idx="88">
                  <c:v>1190</c:v>
                </c:pt>
                <c:pt idx="89">
                  <c:v>1253</c:v>
                </c:pt>
                <c:pt idx="90">
                  <c:v>1484</c:v>
                </c:pt>
                <c:pt idx="91">
                  <c:v>5246</c:v>
                </c:pt>
                <c:pt idx="92">
                  <c:v>377</c:v>
                </c:pt>
                <c:pt idx="93">
                  <c:v>4762</c:v>
                </c:pt>
                <c:pt idx="94">
                  <c:v>15122</c:v>
                </c:pt>
                <c:pt idx="95">
                  <c:v>4032</c:v>
                </c:pt>
                <c:pt idx="96">
                  <c:v>3871</c:v>
                </c:pt>
                <c:pt idx="97">
                  <c:v>19896</c:v>
                </c:pt>
                <c:pt idx="98">
                  <c:v>1912</c:v>
                </c:pt>
                <c:pt idx="99">
                  <c:v>487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F831-4A32-9BBC-08017F6BB2F4}"/>
            </c:ext>
          </c:extLst>
        </c:ser>
        <c:ser>
          <c:idx val="7"/>
          <c:order val="4"/>
          <c:spPr>
            <a:ln w="25400">
              <a:noFill/>
            </a:ln>
          </c:spPr>
          <c:invertIfNegative val="0"/>
          <c:xVal>
            <c:numRef>
              <c:f>Grafik7!$C$2:$C$101</c:f>
              <c:numCache>
                <c:formatCode>General</c:formatCode>
                <c:ptCount val="100"/>
                <c:pt idx="0">
                  <c:v>-1</c:v>
                </c:pt>
                <c:pt idx="1">
                  <c:v>-0.9701103247264985</c:v>
                </c:pt>
                <c:pt idx="2">
                  <c:v>-0.94380534268894045</c:v>
                </c:pt>
                <c:pt idx="3">
                  <c:v>-0.68817889525793685</c:v>
                </c:pt>
                <c:pt idx="4">
                  <c:v>-0.67859794431836207</c:v>
                </c:pt>
                <c:pt idx="5">
                  <c:v>-0.99462341146104849</c:v>
                </c:pt>
                <c:pt idx="6">
                  <c:v>-0.75</c:v>
                </c:pt>
                <c:pt idx="7">
                  <c:v>0.22061026839828488</c:v>
                </c:pt>
                <c:pt idx="8">
                  <c:v>-1</c:v>
                </c:pt>
                <c:pt idx="9">
                  <c:v>-0.5952486113281894</c:v>
                </c:pt>
                <c:pt idx="10">
                  <c:v>0.2438407629798946</c:v>
                </c:pt>
                <c:pt idx="11">
                  <c:v>-0.3333333432674408</c:v>
                </c:pt>
                <c:pt idx="12">
                  <c:v>-0.15564128931245427</c:v>
                </c:pt>
                <c:pt idx="13">
                  <c:v>-1</c:v>
                </c:pt>
                <c:pt idx="14">
                  <c:v>-0.64983368274369013</c:v>
                </c:pt>
                <c:pt idx="15">
                  <c:v>-0.59737479698630014</c:v>
                </c:pt>
                <c:pt idx="16">
                  <c:v>3.9515728886011632E-2</c:v>
                </c:pt>
                <c:pt idx="17">
                  <c:v>-0.49056835404083138</c:v>
                </c:pt>
                <c:pt idx="18">
                  <c:v>-0.66795606370461791</c:v>
                </c:pt>
                <c:pt idx="19">
                  <c:v>-0.69523571033990139</c:v>
                </c:pt>
                <c:pt idx="20">
                  <c:v>-0.43363801154778053</c:v>
                </c:pt>
                <c:pt idx="21">
                  <c:v>-0.83760004871929861</c:v>
                </c:pt>
                <c:pt idx="22">
                  <c:v>1</c:v>
                </c:pt>
                <c:pt idx="23">
                  <c:v>0.34153689803508841</c:v>
                </c:pt>
                <c:pt idx="24">
                  <c:v>-0.71428573131561279</c:v>
                </c:pt>
                <c:pt idx="25">
                  <c:v>-0.53998018338899667</c:v>
                </c:pt>
                <c:pt idx="26">
                  <c:v>-0.34840962386575508</c:v>
                </c:pt>
                <c:pt idx="27">
                  <c:v>-0.75489397668268543</c:v>
                </c:pt>
                <c:pt idx="28">
                  <c:v>1</c:v>
                </c:pt>
                <c:pt idx="29">
                  <c:v>0.86102429669141367</c:v>
                </c:pt>
                <c:pt idx="30">
                  <c:v>-0.51393804066989757</c:v>
                </c:pt>
                <c:pt idx="31">
                  <c:v>0.80852546200843589</c:v>
                </c:pt>
                <c:pt idx="32">
                  <c:v>-0.73166740777756167</c:v>
                </c:pt>
                <c:pt idx="33">
                  <c:v>0.68172567482489221</c:v>
                </c:pt>
                <c:pt idx="34">
                  <c:v>-0.91123629715864052</c:v>
                </c:pt>
                <c:pt idx="35">
                  <c:v>-1</c:v>
                </c:pt>
                <c:pt idx="36">
                  <c:v>0.58276064120522841</c:v>
                </c:pt>
                <c:pt idx="37">
                  <c:v>-0.76380668772224347</c:v>
                </c:pt>
                <c:pt idx="38">
                  <c:v>-0.69184718008965307</c:v>
                </c:pt>
                <c:pt idx="39">
                  <c:v>-0.940534965083478</c:v>
                </c:pt>
                <c:pt idx="40">
                  <c:v>-0.25410274642867614</c:v>
                </c:pt>
                <c:pt idx="41">
                  <c:v>-0.88711367765793558</c:v>
                </c:pt>
                <c:pt idx="42">
                  <c:v>-0.85417067588676698</c:v>
                </c:pt>
                <c:pt idx="43">
                  <c:v>-0.54031260770508049</c:v>
                </c:pt>
                <c:pt idx="44">
                  <c:v>-0.20815344374995332</c:v>
                </c:pt>
                <c:pt idx="45">
                  <c:v>-0.94980723839799974</c:v>
                </c:pt>
                <c:pt idx="46">
                  <c:v>0.29304686176635963</c:v>
                </c:pt>
                <c:pt idx="47">
                  <c:v>0.41359803997667099</c:v>
                </c:pt>
                <c:pt idx="48">
                  <c:v>-0.53725011372733078</c:v>
                </c:pt>
                <c:pt idx="49">
                  <c:v>-0.10268361889929695</c:v>
                </c:pt>
                <c:pt idx="50">
                  <c:v>-1</c:v>
                </c:pt>
                <c:pt idx="51">
                  <c:v>-0.51893356020036452</c:v>
                </c:pt>
                <c:pt idx="52">
                  <c:v>-0.73429722188493185</c:v>
                </c:pt>
                <c:pt idx="53">
                  <c:v>0.63918795301023412</c:v>
                </c:pt>
                <c:pt idx="54">
                  <c:v>-0.86486481626735667</c:v>
                </c:pt>
                <c:pt idx="55">
                  <c:v>-1</c:v>
                </c:pt>
                <c:pt idx="56">
                  <c:v>-0.99249235788902601</c:v>
                </c:pt>
                <c:pt idx="57">
                  <c:v>-0.75916250183195355</c:v>
                </c:pt>
                <c:pt idx="58">
                  <c:v>-0.94447160613627501</c:v>
                </c:pt>
                <c:pt idx="59">
                  <c:v>-0.52268833595272635</c:v>
                </c:pt>
                <c:pt idx="60">
                  <c:v>-0.73411391910473744</c:v>
                </c:pt>
                <c:pt idx="61">
                  <c:v>-0.95049536745706031</c:v>
                </c:pt>
                <c:pt idx="62">
                  <c:v>-0.14091156534290081</c:v>
                </c:pt>
                <c:pt idx="63">
                  <c:v>-0.5</c:v>
                </c:pt>
                <c:pt idx="64">
                  <c:v>-0.96898534760114752</c:v>
                </c:pt>
                <c:pt idx="65">
                  <c:v>-0.43534941228283769</c:v>
                </c:pt>
                <c:pt idx="66">
                  <c:v>-0.91213484142183954</c:v>
                </c:pt>
                <c:pt idx="67">
                  <c:v>-0.71087033538454802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0.10270834732506896</c:v>
                </c:pt>
                <c:pt idx="73">
                  <c:v>-0.71798119226182655</c:v>
                </c:pt>
                <c:pt idx="74">
                  <c:v>-0.99039404873397907</c:v>
                </c:pt>
                <c:pt idx="75">
                  <c:v>-0.59836821203903989</c:v>
                </c:pt>
                <c:pt idx="76">
                  <c:v>-0.9933134175158389</c:v>
                </c:pt>
                <c:pt idx="77">
                  <c:v>-0.94896820651054425</c:v>
                </c:pt>
                <c:pt idx="78">
                  <c:v>-0.70645912120559495</c:v>
                </c:pt>
                <c:pt idx="79">
                  <c:v>-1</c:v>
                </c:pt>
                <c:pt idx="80">
                  <c:v>-1</c:v>
                </c:pt>
                <c:pt idx="81">
                  <c:v>-0.97399009241081791</c:v>
                </c:pt>
                <c:pt idx="82">
                  <c:v>-0.10939550958965359</c:v>
                </c:pt>
                <c:pt idx="83">
                  <c:v>-0.85067054135749398</c:v>
                </c:pt>
                <c:pt idx="84">
                  <c:v>-0.83124982295389116</c:v>
                </c:pt>
                <c:pt idx="85">
                  <c:v>-0.83333331346511841</c:v>
                </c:pt>
                <c:pt idx="86">
                  <c:v>-0.74557365476256321</c:v>
                </c:pt>
                <c:pt idx="87">
                  <c:v>0.55597964440773695</c:v>
                </c:pt>
                <c:pt idx="88">
                  <c:v>0.97515924596790271</c:v>
                </c:pt>
                <c:pt idx="89">
                  <c:v>0.1374388139579254</c:v>
                </c:pt>
                <c:pt idx="90">
                  <c:v>0.13671619529583845</c:v>
                </c:pt>
                <c:pt idx="91">
                  <c:v>0.57802722540079965</c:v>
                </c:pt>
                <c:pt idx="92">
                  <c:v>-0.35846557250132516</c:v>
                </c:pt>
                <c:pt idx="93">
                  <c:v>-1</c:v>
                </c:pt>
                <c:pt idx="94">
                  <c:v>-0.29322643443696228</c:v>
                </c:pt>
                <c:pt idx="95">
                  <c:v>-0.78631207605247833</c:v>
                </c:pt>
                <c:pt idx="96">
                  <c:v>0.33454961074045153</c:v>
                </c:pt>
                <c:pt idx="97">
                  <c:v>0.75</c:v>
                </c:pt>
                <c:pt idx="98">
                  <c:v>1</c:v>
                </c:pt>
                <c:pt idx="99">
                  <c:v>0.75</c:v>
                </c:pt>
              </c:numCache>
            </c:numRef>
          </c:xVal>
          <c:yVal>
            <c:numRef>
              <c:f>Grafik7!$G$2:$G$101</c:f>
              <c:numCache>
                <c:formatCode>General</c:formatCode>
                <c:ptCount val="100"/>
                <c:pt idx="7">
                  <c:v>0.13581814307227036</c:v>
                </c:pt>
                <c:pt idx="10">
                  <c:v>0.19927825883639971</c:v>
                </c:pt>
                <c:pt idx="22">
                  <c:v>0.26127822673219891</c:v>
                </c:pt>
                <c:pt idx="23">
                  <c:v>0.27047087597723179</c:v>
                </c:pt>
                <c:pt idx="29">
                  <c:v>0.2945886223324839</c:v>
                </c:pt>
                <c:pt idx="31">
                  <c:v>0.30133587130243439</c:v>
                </c:pt>
                <c:pt idx="33">
                  <c:v>0.31561003002938592</c:v>
                </c:pt>
                <c:pt idx="36">
                  <c:v>0.32188349775826247</c:v>
                </c:pt>
                <c:pt idx="47">
                  <c:v>0.36768395290991224</c:v>
                </c:pt>
                <c:pt idx="73">
                  <c:v>0.13914516539574945</c:v>
                </c:pt>
                <c:pt idx="74">
                  <c:v>0.39687390095359687</c:v>
                </c:pt>
                <c:pt idx="75">
                  <c:v>0.4098126268517388</c:v>
                </c:pt>
                <c:pt idx="76">
                  <c:v>0.50545676562332065</c:v>
                </c:pt>
              </c:numCache>
            </c:numRef>
          </c:yVal>
          <c:bubbleSize>
            <c:numRef>
              <c:f>Grafik7!$H$2:$H$101</c:f>
              <c:numCache>
                <c:formatCode>General</c:formatCode>
                <c:ptCount val="100"/>
                <c:pt idx="87">
                  <c:v>0.59785136018315521</c:v>
                </c:pt>
                <c:pt idx="88">
                  <c:v>0.62203645007367225</c:v>
                </c:pt>
                <c:pt idx="90">
                  <c:v>0.63673343086579592</c:v>
                </c:pt>
                <c:pt idx="91">
                  <c:v>0.64316652528871465</c:v>
                </c:pt>
                <c:pt idx="96">
                  <c:v>0.7160182327471063</c:v>
                </c:pt>
                <c:pt idx="97">
                  <c:v>0.73887100846505904</c:v>
                </c:pt>
                <c:pt idx="98">
                  <c:v>0.79452965273462151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4-F831-4A32-9BBC-08017F6BB2F4}"/>
            </c:ext>
          </c:extLst>
        </c:ser>
        <c:ser>
          <c:idx val="8"/>
          <c:order val="5"/>
          <c:spPr>
            <a:ln w="25400">
              <a:noFill/>
            </a:ln>
          </c:spPr>
          <c:invertIfNegative val="0"/>
          <c:xVal>
            <c:numRef>
              <c:f>Grafik7!$C$2:$C$101</c:f>
              <c:numCache>
                <c:formatCode>General</c:formatCode>
                <c:ptCount val="100"/>
                <c:pt idx="0">
                  <c:v>-1</c:v>
                </c:pt>
                <c:pt idx="1">
                  <c:v>-0.9701103247264985</c:v>
                </c:pt>
                <c:pt idx="2">
                  <c:v>-0.94380534268894045</c:v>
                </c:pt>
                <c:pt idx="3">
                  <c:v>-0.68817889525793685</c:v>
                </c:pt>
                <c:pt idx="4">
                  <c:v>-0.67859794431836207</c:v>
                </c:pt>
                <c:pt idx="5">
                  <c:v>-0.99462341146104849</c:v>
                </c:pt>
                <c:pt idx="6">
                  <c:v>-0.75</c:v>
                </c:pt>
                <c:pt idx="7">
                  <c:v>0.22061026839828488</c:v>
                </c:pt>
                <c:pt idx="8">
                  <c:v>-1</c:v>
                </c:pt>
                <c:pt idx="9">
                  <c:v>-0.5952486113281894</c:v>
                </c:pt>
                <c:pt idx="10">
                  <c:v>0.2438407629798946</c:v>
                </c:pt>
                <c:pt idx="11">
                  <c:v>-0.3333333432674408</c:v>
                </c:pt>
                <c:pt idx="12">
                  <c:v>-0.15564128931245427</c:v>
                </c:pt>
                <c:pt idx="13">
                  <c:v>-1</c:v>
                </c:pt>
                <c:pt idx="14">
                  <c:v>-0.64983368274369013</c:v>
                </c:pt>
                <c:pt idx="15">
                  <c:v>-0.59737479698630014</c:v>
                </c:pt>
                <c:pt idx="16">
                  <c:v>3.9515728886011632E-2</c:v>
                </c:pt>
                <c:pt idx="17">
                  <c:v>-0.49056835404083138</c:v>
                </c:pt>
                <c:pt idx="18">
                  <c:v>-0.66795606370461791</c:v>
                </c:pt>
                <c:pt idx="19">
                  <c:v>-0.69523571033990139</c:v>
                </c:pt>
                <c:pt idx="20">
                  <c:v>-0.43363801154778053</c:v>
                </c:pt>
                <c:pt idx="21">
                  <c:v>-0.83760004871929861</c:v>
                </c:pt>
                <c:pt idx="22">
                  <c:v>1</c:v>
                </c:pt>
                <c:pt idx="23">
                  <c:v>0.34153689803508841</c:v>
                </c:pt>
                <c:pt idx="24">
                  <c:v>-0.71428573131561279</c:v>
                </c:pt>
                <c:pt idx="25">
                  <c:v>-0.53998018338899667</c:v>
                </c:pt>
                <c:pt idx="26">
                  <c:v>-0.34840962386575508</c:v>
                </c:pt>
                <c:pt idx="27">
                  <c:v>-0.75489397668268543</c:v>
                </c:pt>
                <c:pt idx="28">
                  <c:v>1</c:v>
                </c:pt>
                <c:pt idx="29">
                  <c:v>0.86102429669141367</c:v>
                </c:pt>
                <c:pt idx="30">
                  <c:v>-0.51393804066989757</c:v>
                </c:pt>
                <c:pt idx="31">
                  <c:v>0.80852546200843589</c:v>
                </c:pt>
                <c:pt idx="32">
                  <c:v>-0.73166740777756167</c:v>
                </c:pt>
                <c:pt idx="33">
                  <c:v>0.68172567482489221</c:v>
                </c:pt>
                <c:pt idx="34">
                  <c:v>-0.91123629715864052</c:v>
                </c:pt>
                <c:pt idx="35">
                  <c:v>-1</c:v>
                </c:pt>
                <c:pt idx="36">
                  <c:v>0.58276064120522841</c:v>
                </c:pt>
                <c:pt idx="37">
                  <c:v>-0.76380668772224347</c:v>
                </c:pt>
                <c:pt idx="38">
                  <c:v>-0.69184718008965307</c:v>
                </c:pt>
                <c:pt idx="39">
                  <c:v>-0.940534965083478</c:v>
                </c:pt>
                <c:pt idx="40">
                  <c:v>-0.25410274642867614</c:v>
                </c:pt>
                <c:pt idx="41">
                  <c:v>-0.88711367765793558</c:v>
                </c:pt>
                <c:pt idx="42">
                  <c:v>-0.85417067588676698</c:v>
                </c:pt>
                <c:pt idx="43">
                  <c:v>-0.54031260770508049</c:v>
                </c:pt>
                <c:pt idx="44">
                  <c:v>-0.20815344374995332</c:v>
                </c:pt>
                <c:pt idx="45">
                  <c:v>-0.94980723839799974</c:v>
                </c:pt>
                <c:pt idx="46">
                  <c:v>0.29304686176635963</c:v>
                </c:pt>
                <c:pt idx="47">
                  <c:v>0.41359803997667099</c:v>
                </c:pt>
                <c:pt idx="48">
                  <c:v>-0.53725011372733078</c:v>
                </c:pt>
                <c:pt idx="49">
                  <c:v>-0.10268361889929695</c:v>
                </c:pt>
                <c:pt idx="50">
                  <c:v>-1</c:v>
                </c:pt>
                <c:pt idx="51">
                  <c:v>-0.51893356020036452</c:v>
                </c:pt>
                <c:pt idx="52">
                  <c:v>-0.73429722188493185</c:v>
                </c:pt>
                <c:pt idx="53">
                  <c:v>0.63918795301023412</c:v>
                </c:pt>
                <c:pt idx="54">
                  <c:v>-0.86486481626735667</c:v>
                </c:pt>
                <c:pt idx="55">
                  <c:v>-1</c:v>
                </c:pt>
                <c:pt idx="56">
                  <c:v>-0.99249235788902601</c:v>
                </c:pt>
                <c:pt idx="57">
                  <c:v>-0.75916250183195355</c:v>
                </c:pt>
                <c:pt idx="58">
                  <c:v>-0.94447160613627501</c:v>
                </c:pt>
                <c:pt idx="59">
                  <c:v>-0.52268833595272635</c:v>
                </c:pt>
                <c:pt idx="60">
                  <c:v>-0.73411391910473744</c:v>
                </c:pt>
                <c:pt idx="61">
                  <c:v>-0.95049536745706031</c:v>
                </c:pt>
                <c:pt idx="62">
                  <c:v>-0.14091156534290081</c:v>
                </c:pt>
                <c:pt idx="63">
                  <c:v>-0.5</c:v>
                </c:pt>
                <c:pt idx="64">
                  <c:v>-0.96898534760114752</c:v>
                </c:pt>
                <c:pt idx="65">
                  <c:v>-0.43534941228283769</c:v>
                </c:pt>
                <c:pt idx="66">
                  <c:v>-0.91213484142183954</c:v>
                </c:pt>
                <c:pt idx="67">
                  <c:v>-0.71087033538454802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0.10270834732506896</c:v>
                </c:pt>
                <c:pt idx="73">
                  <c:v>-0.71798119226182655</c:v>
                </c:pt>
                <c:pt idx="74">
                  <c:v>-0.99039404873397907</c:v>
                </c:pt>
                <c:pt idx="75">
                  <c:v>-0.59836821203903989</c:v>
                </c:pt>
                <c:pt idx="76">
                  <c:v>-0.9933134175158389</c:v>
                </c:pt>
                <c:pt idx="77">
                  <c:v>-0.94896820651054425</c:v>
                </c:pt>
                <c:pt idx="78">
                  <c:v>-0.70645912120559495</c:v>
                </c:pt>
                <c:pt idx="79">
                  <c:v>-1</c:v>
                </c:pt>
                <c:pt idx="80">
                  <c:v>-1</c:v>
                </c:pt>
                <c:pt idx="81">
                  <c:v>-0.97399009241081791</c:v>
                </c:pt>
                <c:pt idx="82">
                  <c:v>-0.10939550958965359</c:v>
                </c:pt>
                <c:pt idx="83">
                  <c:v>-0.85067054135749398</c:v>
                </c:pt>
                <c:pt idx="84">
                  <c:v>-0.83124982295389116</c:v>
                </c:pt>
                <c:pt idx="85">
                  <c:v>-0.83333331346511841</c:v>
                </c:pt>
                <c:pt idx="86">
                  <c:v>-0.74557365476256321</c:v>
                </c:pt>
                <c:pt idx="87">
                  <c:v>0.55597964440773695</c:v>
                </c:pt>
                <c:pt idx="88">
                  <c:v>0.97515924596790271</c:v>
                </c:pt>
                <c:pt idx="89">
                  <c:v>0.1374388139579254</c:v>
                </c:pt>
                <c:pt idx="90">
                  <c:v>0.13671619529583845</c:v>
                </c:pt>
                <c:pt idx="91">
                  <c:v>0.57802722540079965</c:v>
                </c:pt>
                <c:pt idx="92">
                  <c:v>-0.35846557250132516</c:v>
                </c:pt>
                <c:pt idx="93">
                  <c:v>-1</c:v>
                </c:pt>
                <c:pt idx="94">
                  <c:v>-0.29322643443696228</c:v>
                </c:pt>
                <c:pt idx="95">
                  <c:v>-0.78631207605247833</c:v>
                </c:pt>
                <c:pt idx="96">
                  <c:v>0.33454961074045153</c:v>
                </c:pt>
                <c:pt idx="97">
                  <c:v>0.75</c:v>
                </c:pt>
                <c:pt idx="98">
                  <c:v>1</c:v>
                </c:pt>
                <c:pt idx="99">
                  <c:v>0.75</c:v>
                </c:pt>
              </c:numCache>
            </c:numRef>
          </c:xVal>
          <c:yVal>
            <c:numRef>
              <c:f>Grafik7!$I$2:$I$101</c:f>
              <c:numCache>
                <c:formatCode>General</c:formatCode>
                <c:ptCount val="100"/>
                <c:pt idx="92">
                  <c:v>0.65050807901544228</c:v>
                </c:pt>
                <c:pt idx="94">
                  <c:v>0.69467235391804616</c:v>
                </c:pt>
                <c:pt idx="99">
                  <c:v>0.85934567025713315</c:v>
                </c:pt>
              </c:numCache>
            </c:numRef>
          </c:yVal>
          <c:bubbleSize>
            <c:numRef>
              <c:f>Grafik7!$J$2:$J$101</c:f>
              <c:numCache>
                <c:formatCode>General</c:formatCode>
                <c:ptCount val="100"/>
                <c:pt idx="81">
                  <c:v>0.55559012680338116</c:v>
                </c:pt>
                <c:pt idx="93">
                  <c:v>0.68605622244051667</c:v>
                </c:pt>
                <c:pt idx="95">
                  <c:v>0.71047765294325271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F831-4A32-9BBC-08017F6BB2F4}"/>
            </c:ext>
          </c:extLst>
        </c:ser>
        <c:ser>
          <c:idx val="3"/>
          <c:order val="6"/>
          <c:tx>
            <c:strRef>
              <c:f>Grafik7!$H$1</c:f>
              <c:strCache>
                <c:ptCount val="1"/>
                <c:pt idx="0">
                  <c:v>Büro- und Sekretariatsberufe</c:v>
                </c:pt>
              </c:strCache>
            </c:strRef>
          </c:tx>
          <c:spPr>
            <a:solidFill>
              <a:srgbClr val="335384">
                <a:alpha val="90000"/>
              </a:srgbClr>
            </a:solidFill>
            <a:ln w="25400">
              <a:noFill/>
            </a:ln>
          </c:spPr>
          <c:invertIfNegative val="0"/>
          <c:xVal>
            <c:numRef>
              <c:f>Grafik7!$C$2:$C$101</c:f>
              <c:numCache>
                <c:formatCode>General</c:formatCode>
                <c:ptCount val="100"/>
                <c:pt idx="0">
                  <c:v>-1</c:v>
                </c:pt>
                <c:pt idx="1">
                  <c:v>-0.9701103247264985</c:v>
                </c:pt>
                <c:pt idx="2">
                  <c:v>-0.94380534268894045</c:v>
                </c:pt>
                <c:pt idx="3">
                  <c:v>-0.68817889525793685</c:v>
                </c:pt>
                <c:pt idx="4">
                  <c:v>-0.67859794431836207</c:v>
                </c:pt>
                <c:pt idx="5">
                  <c:v>-0.99462341146104849</c:v>
                </c:pt>
                <c:pt idx="6">
                  <c:v>-0.75</c:v>
                </c:pt>
                <c:pt idx="7">
                  <c:v>0.22061026839828488</c:v>
                </c:pt>
                <c:pt idx="8">
                  <c:v>-1</c:v>
                </c:pt>
                <c:pt idx="9">
                  <c:v>-0.5952486113281894</c:v>
                </c:pt>
                <c:pt idx="10">
                  <c:v>0.2438407629798946</c:v>
                </c:pt>
                <c:pt idx="11">
                  <c:v>-0.3333333432674408</c:v>
                </c:pt>
                <c:pt idx="12">
                  <c:v>-0.15564128931245427</c:v>
                </c:pt>
                <c:pt idx="13">
                  <c:v>-1</c:v>
                </c:pt>
                <c:pt idx="14">
                  <c:v>-0.64983368274369013</c:v>
                </c:pt>
                <c:pt idx="15">
                  <c:v>-0.59737479698630014</c:v>
                </c:pt>
                <c:pt idx="16">
                  <c:v>3.9515728886011632E-2</c:v>
                </c:pt>
                <c:pt idx="17">
                  <c:v>-0.49056835404083138</c:v>
                </c:pt>
                <c:pt idx="18">
                  <c:v>-0.66795606370461791</c:v>
                </c:pt>
                <c:pt idx="19">
                  <c:v>-0.69523571033990139</c:v>
                </c:pt>
                <c:pt idx="20">
                  <c:v>-0.43363801154778053</c:v>
                </c:pt>
                <c:pt idx="21">
                  <c:v>-0.83760004871929861</c:v>
                </c:pt>
                <c:pt idx="22">
                  <c:v>1</c:v>
                </c:pt>
                <c:pt idx="23">
                  <c:v>0.34153689803508841</c:v>
                </c:pt>
                <c:pt idx="24">
                  <c:v>-0.71428573131561279</c:v>
                </c:pt>
                <c:pt idx="25">
                  <c:v>-0.53998018338899667</c:v>
                </c:pt>
                <c:pt idx="26">
                  <c:v>-0.34840962386575508</c:v>
                </c:pt>
                <c:pt idx="27">
                  <c:v>-0.75489397668268543</c:v>
                </c:pt>
                <c:pt idx="28">
                  <c:v>1</c:v>
                </c:pt>
                <c:pt idx="29">
                  <c:v>0.86102429669141367</c:v>
                </c:pt>
                <c:pt idx="30">
                  <c:v>-0.51393804066989757</c:v>
                </c:pt>
                <c:pt idx="31">
                  <c:v>0.80852546200843589</c:v>
                </c:pt>
                <c:pt idx="32">
                  <c:v>-0.73166740777756167</c:v>
                </c:pt>
                <c:pt idx="33">
                  <c:v>0.68172567482489221</c:v>
                </c:pt>
                <c:pt idx="34">
                  <c:v>-0.91123629715864052</c:v>
                </c:pt>
                <c:pt idx="35">
                  <c:v>-1</c:v>
                </c:pt>
                <c:pt idx="36">
                  <c:v>0.58276064120522841</c:v>
                </c:pt>
                <c:pt idx="37">
                  <c:v>-0.76380668772224347</c:v>
                </c:pt>
                <c:pt idx="38">
                  <c:v>-0.69184718008965307</c:v>
                </c:pt>
                <c:pt idx="39">
                  <c:v>-0.940534965083478</c:v>
                </c:pt>
                <c:pt idx="40">
                  <c:v>-0.25410274642867614</c:v>
                </c:pt>
                <c:pt idx="41">
                  <c:v>-0.88711367765793558</c:v>
                </c:pt>
                <c:pt idx="42">
                  <c:v>-0.85417067588676698</c:v>
                </c:pt>
                <c:pt idx="43">
                  <c:v>-0.54031260770508049</c:v>
                </c:pt>
                <c:pt idx="44">
                  <c:v>-0.20815344374995332</c:v>
                </c:pt>
                <c:pt idx="45">
                  <c:v>-0.94980723839799974</c:v>
                </c:pt>
                <c:pt idx="46">
                  <c:v>0.29304686176635963</c:v>
                </c:pt>
                <c:pt idx="47">
                  <c:v>0.41359803997667099</c:v>
                </c:pt>
                <c:pt idx="48">
                  <c:v>-0.53725011372733078</c:v>
                </c:pt>
                <c:pt idx="49">
                  <c:v>-0.10268361889929695</c:v>
                </c:pt>
                <c:pt idx="50">
                  <c:v>-1</c:v>
                </c:pt>
                <c:pt idx="51">
                  <c:v>-0.51893356020036452</c:v>
                </c:pt>
                <c:pt idx="52">
                  <c:v>-0.73429722188493185</c:v>
                </c:pt>
                <c:pt idx="53">
                  <c:v>0.63918795301023412</c:v>
                </c:pt>
                <c:pt idx="54">
                  <c:v>-0.86486481626735667</c:v>
                </c:pt>
                <c:pt idx="55">
                  <c:v>-1</c:v>
                </c:pt>
                <c:pt idx="56">
                  <c:v>-0.99249235788902601</c:v>
                </c:pt>
                <c:pt idx="57">
                  <c:v>-0.75916250183195355</c:v>
                </c:pt>
                <c:pt idx="58">
                  <c:v>-0.94447160613627501</c:v>
                </c:pt>
                <c:pt idx="59">
                  <c:v>-0.52268833595272635</c:v>
                </c:pt>
                <c:pt idx="60">
                  <c:v>-0.73411391910473744</c:v>
                </c:pt>
                <c:pt idx="61">
                  <c:v>-0.95049536745706031</c:v>
                </c:pt>
                <c:pt idx="62">
                  <c:v>-0.14091156534290081</c:v>
                </c:pt>
                <c:pt idx="63">
                  <c:v>-0.5</c:v>
                </c:pt>
                <c:pt idx="64">
                  <c:v>-0.96898534760114752</c:v>
                </c:pt>
                <c:pt idx="65">
                  <c:v>-0.43534941228283769</c:v>
                </c:pt>
                <c:pt idx="66">
                  <c:v>-0.91213484142183954</c:v>
                </c:pt>
                <c:pt idx="67">
                  <c:v>-0.71087033538454802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0.10270834732506896</c:v>
                </c:pt>
                <c:pt idx="73">
                  <c:v>-0.71798119226182655</c:v>
                </c:pt>
                <c:pt idx="74">
                  <c:v>-0.99039404873397907</c:v>
                </c:pt>
                <c:pt idx="75">
                  <c:v>-0.59836821203903989</c:v>
                </c:pt>
                <c:pt idx="76">
                  <c:v>-0.9933134175158389</c:v>
                </c:pt>
                <c:pt idx="77">
                  <c:v>-0.94896820651054425</c:v>
                </c:pt>
                <c:pt idx="78">
                  <c:v>-0.70645912120559495</c:v>
                </c:pt>
                <c:pt idx="79">
                  <c:v>-1</c:v>
                </c:pt>
                <c:pt idx="80">
                  <c:v>-1</c:v>
                </c:pt>
                <c:pt idx="81">
                  <c:v>-0.97399009241081791</c:v>
                </c:pt>
                <c:pt idx="82">
                  <c:v>-0.10939550958965359</c:v>
                </c:pt>
                <c:pt idx="83">
                  <c:v>-0.85067054135749398</c:v>
                </c:pt>
                <c:pt idx="84">
                  <c:v>-0.83124982295389116</c:v>
                </c:pt>
                <c:pt idx="85">
                  <c:v>-0.83333331346511841</c:v>
                </c:pt>
                <c:pt idx="86">
                  <c:v>-0.74557365476256321</c:v>
                </c:pt>
                <c:pt idx="87">
                  <c:v>0.55597964440773695</c:v>
                </c:pt>
                <c:pt idx="88">
                  <c:v>0.97515924596790271</c:v>
                </c:pt>
                <c:pt idx="89">
                  <c:v>0.1374388139579254</c:v>
                </c:pt>
                <c:pt idx="90">
                  <c:v>0.13671619529583845</c:v>
                </c:pt>
                <c:pt idx="91">
                  <c:v>0.57802722540079965</c:v>
                </c:pt>
                <c:pt idx="92">
                  <c:v>-0.35846557250132516</c:v>
                </c:pt>
                <c:pt idx="93">
                  <c:v>-1</c:v>
                </c:pt>
                <c:pt idx="94">
                  <c:v>-0.29322643443696228</c:v>
                </c:pt>
                <c:pt idx="95">
                  <c:v>-0.78631207605247833</c:v>
                </c:pt>
                <c:pt idx="96">
                  <c:v>0.33454961074045153</c:v>
                </c:pt>
                <c:pt idx="97">
                  <c:v>0.75</c:v>
                </c:pt>
                <c:pt idx="98">
                  <c:v>1</c:v>
                </c:pt>
                <c:pt idx="99">
                  <c:v>0.75</c:v>
                </c:pt>
              </c:numCache>
            </c:numRef>
          </c:xVal>
          <c:yVal>
            <c:numRef>
              <c:f>Grafik7!$H$2:$H$101</c:f>
              <c:numCache>
                <c:formatCode>General</c:formatCode>
                <c:ptCount val="100"/>
                <c:pt idx="87">
                  <c:v>0.59785136018315521</c:v>
                </c:pt>
                <c:pt idx="88">
                  <c:v>0.62203645007367225</c:v>
                </c:pt>
                <c:pt idx="90">
                  <c:v>0.63673343086579592</c:v>
                </c:pt>
                <c:pt idx="91">
                  <c:v>0.64316652528871465</c:v>
                </c:pt>
                <c:pt idx="96">
                  <c:v>0.7160182327471063</c:v>
                </c:pt>
                <c:pt idx="97">
                  <c:v>0.73887100846505904</c:v>
                </c:pt>
                <c:pt idx="98">
                  <c:v>0.79452965273462151</c:v>
                </c:pt>
              </c:numCache>
            </c:numRef>
          </c:yVal>
          <c:bubbleSize>
            <c:numRef>
              <c:f>Grafik7!$E$2:$E$101</c:f>
              <c:numCache>
                <c:formatCode>General</c:formatCode>
                <c:ptCount val="100"/>
                <c:pt idx="0">
                  <c:v>10832</c:v>
                </c:pt>
                <c:pt idx="1">
                  <c:v>3063</c:v>
                </c:pt>
                <c:pt idx="2">
                  <c:v>7949</c:v>
                </c:pt>
                <c:pt idx="3">
                  <c:v>3854</c:v>
                </c:pt>
                <c:pt idx="4">
                  <c:v>1356</c:v>
                </c:pt>
                <c:pt idx="5">
                  <c:v>6080</c:v>
                </c:pt>
                <c:pt idx="6">
                  <c:v>2362</c:v>
                </c:pt>
                <c:pt idx="7">
                  <c:v>15365</c:v>
                </c:pt>
                <c:pt idx="8">
                  <c:v>3214</c:v>
                </c:pt>
                <c:pt idx="9">
                  <c:v>172</c:v>
                </c:pt>
                <c:pt idx="10">
                  <c:v>1921</c:v>
                </c:pt>
                <c:pt idx="11">
                  <c:v>7172</c:v>
                </c:pt>
                <c:pt idx="12">
                  <c:v>1397</c:v>
                </c:pt>
                <c:pt idx="13">
                  <c:v>5636</c:v>
                </c:pt>
                <c:pt idx="14">
                  <c:v>3164</c:v>
                </c:pt>
                <c:pt idx="15">
                  <c:v>1473</c:v>
                </c:pt>
                <c:pt idx="16">
                  <c:v>104</c:v>
                </c:pt>
                <c:pt idx="17">
                  <c:v>300</c:v>
                </c:pt>
                <c:pt idx="18">
                  <c:v>354</c:v>
                </c:pt>
                <c:pt idx="19">
                  <c:v>114</c:v>
                </c:pt>
                <c:pt idx="20">
                  <c:v>150</c:v>
                </c:pt>
                <c:pt idx="21">
                  <c:v>353</c:v>
                </c:pt>
                <c:pt idx="22">
                  <c:v>179</c:v>
                </c:pt>
                <c:pt idx="23">
                  <c:v>1353</c:v>
                </c:pt>
                <c:pt idx="24">
                  <c:v>101</c:v>
                </c:pt>
                <c:pt idx="25">
                  <c:v>1323</c:v>
                </c:pt>
                <c:pt idx="26">
                  <c:v>4666</c:v>
                </c:pt>
                <c:pt idx="27">
                  <c:v>2081</c:v>
                </c:pt>
                <c:pt idx="28">
                  <c:v>231</c:v>
                </c:pt>
                <c:pt idx="29">
                  <c:v>136</c:v>
                </c:pt>
                <c:pt idx="30">
                  <c:v>1597</c:v>
                </c:pt>
                <c:pt idx="31">
                  <c:v>217</c:v>
                </c:pt>
                <c:pt idx="32">
                  <c:v>1042</c:v>
                </c:pt>
                <c:pt idx="33">
                  <c:v>168</c:v>
                </c:pt>
                <c:pt idx="34">
                  <c:v>4347</c:v>
                </c:pt>
                <c:pt idx="35">
                  <c:v>1533</c:v>
                </c:pt>
                <c:pt idx="36">
                  <c:v>657</c:v>
                </c:pt>
                <c:pt idx="37">
                  <c:v>764</c:v>
                </c:pt>
                <c:pt idx="38">
                  <c:v>12974</c:v>
                </c:pt>
                <c:pt idx="39">
                  <c:v>442</c:v>
                </c:pt>
                <c:pt idx="40">
                  <c:v>477</c:v>
                </c:pt>
                <c:pt idx="41">
                  <c:v>635</c:v>
                </c:pt>
                <c:pt idx="42">
                  <c:v>739</c:v>
                </c:pt>
                <c:pt idx="43">
                  <c:v>1110</c:v>
                </c:pt>
                <c:pt idx="44">
                  <c:v>707</c:v>
                </c:pt>
                <c:pt idx="45">
                  <c:v>4928</c:v>
                </c:pt>
                <c:pt idx="46">
                  <c:v>663</c:v>
                </c:pt>
                <c:pt idx="47">
                  <c:v>525</c:v>
                </c:pt>
                <c:pt idx="48">
                  <c:v>3018</c:v>
                </c:pt>
                <c:pt idx="49">
                  <c:v>272</c:v>
                </c:pt>
                <c:pt idx="50">
                  <c:v>148</c:v>
                </c:pt>
                <c:pt idx="51">
                  <c:v>5444</c:v>
                </c:pt>
                <c:pt idx="52">
                  <c:v>597</c:v>
                </c:pt>
                <c:pt idx="53">
                  <c:v>805</c:v>
                </c:pt>
                <c:pt idx="54">
                  <c:v>234</c:v>
                </c:pt>
                <c:pt idx="55">
                  <c:v>1139</c:v>
                </c:pt>
                <c:pt idx="56">
                  <c:v>1725</c:v>
                </c:pt>
                <c:pt idx="57">
                  <c:v>407</c:v>
                </c:pt>
                <c:pt idx="58">
                  <c:v>1689</c:v>
                </c:pt>
                <c:pt idx="59">
                  <c:v>428</c:v>
                </c:pt>
                <c:pt idx="60">
                  <c:v>839</c:v>
                </c:pt>
                <c:pt idx="61">
                  <c:v>783</c:v>
                </c:pt>
                <c:pt idx="62">
                  <c:v>256</c:v>
                </c:pt>
                <c:pt idx="63">
                  <c:v>158</c:v>
                </c:pt>
                <c:pt idx="64">
                  <c:v>1834</c:v>
                </c:pt>
                <c:pt idx="65">
                  <c:v>1070</c:v>
                </c:pt>
                <c:pt idx="66">
                  <c:v>527</c:v>
                </c:pt>
                <c:pt idx="67">
                  <c:v>2395</c:v>
                </c:pt>
                <c:pt idx="68">
                  <c:v>330</c:v>
                </c:pt>
                <c:pt idx="69">
                  <c:v>3022</c:v>
                </c:pt>
                <c:pt idx="70">
                  <c:v>309</c:v>
                </c:pt>
                <c:pt idx="71">
                  <c:v>2470</c:v>
                </c:pt>
                <c:pt idx="72">
                  <c:v>982</c:v>
                </c:pt>
                <c:pt idx="73">
                  <c:v>3297</c:v>
                </c:pt>
                <c:pt idx="74">
                  <c:v>1667</c:v>
                </c:pt>
                <c:pt idx="75">
                  <c:v>4519</c:v>
                </c:pt>
                <c:pt idx="76">
                  <c:v>3630</c:v>
                </c:pt>
                <c:pt idx="77">
                  <c:v>1696</c:v>
                </c:pt>
                <c:pt idx="78">
                  <c:v>370</c:v>
                </c:pt>
                <c:pt idx="79">
                  <c:v>275</c:v>
                </c:pt>
                <c:pt idx="80">
                  <c:v>2490</c:v>
                </c:pt>
                <c:pt idx="81">
                  <c:v>3493</c:v>
                </c:pt>
                <c:pt idx="82">
                  <c:v>1972</c:v>
                </c:pt>
                <c:pt idx="83">
                  <c:v>304</c:v>
                </c:pt>
                <c:pt idx="84">
                  <c:v>944</c:v>
                </c:pt>
                <c:pt idx="85">
                  <c:v>228</c:v>
                </c:pt>
                <c:pt idx="86">
                  <c:v>1588</c:v>
                </c:pt>
                <c:pt idx="87">
                  <c:v>3541</c:v>
                </c:pt>
                <c:pt idx="88">
                  <c:v>1190</c:v>
                </c:pt>
                <c:pt idx="89">
                  <c:v>1253</c:v>
                </c:pt>
                <c:pt idx="90">
                  <c:v>1484</c:v>
                </c:pt>
                <c:pt idx="91">
                  <c:v>5246</c:v>
                </c:pt>
                <c:pt idx="92">
                  <c:v>377</c:v>
                </c:pt>
                <c:pt idx="93">
                  <c:v>4762</c:v>
                </c:pt>
                <c:pt idx="94">
                  <c:v>15122</c:v>
                </c:pt>
                <c:pt idx="95">
                  <c:v>4032</c:v>
                </c:pt>
                <c:pt idx="96">
                  <c:v>3871</c:v>
                </c:pt>
                <c:pt idx="97">
                  <c:v>19896</c:v>
                </c:pt>
                <c:pt idx="98">
                  <c:v>1912</c:v>
                </c:pt>
                <c:pt idx="99">
                  <c:v>487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F831-4A32-9BBC-08017F6BB2F4}"/>
            </c:ext>
          </c:extLst>
        </c:ser>
        <c:ser>
          <c:idx val="4"/>
          <c:order val="7"/>
          <c:spPr>
            <a:ln w="25400">
              <a:noFill/>
            </a:ln>
          </c:spPr>
          <c:invertIfNegative val="0"/>
          <c:xVal>
            <c:numRef>
              <c:f>Grafik7!$C$2:$C$101</c:f>
              <c:numCache>
                <c:formatCode>General</c:formatCode>
                <c:ptCount val="100"/>
                <c:pt idx="0">
                  <c:v>-1</c:v>
                </c:pt>
                <c:pt idx="1">
                  <c:v>-0.9701103247264985</c:v>
                </c:pt>
                <c:pt idx="2">
                  <c:v>-0.94380534268894045</c:v>
                </c:pt>
                <c:pt idx="3">
                  <c:v>-0.68817889525793685</c:v>
                </c:pt>
                <c:pt idx="4">
                  <c:v>-0.67859794431836207</c:v>
                </c:pt>
                <c:pt idx="5">
                  <c:v>-0.99462341146104849</c:v>
                </c:pt>
                <c:pt idx="6">
                  <c:v>-0.75</c:v>
                </c:pt>
                <c:pt idx="7">
                  <c:v>0.22061026839828488</c:v>
                </c:pt>
                <c:pt idx="8">
                  <c:v>-1</c:v>
                </c:pt>
                <c:pt idx="9">
                  <c:v>-0.5952486113281894</c:v>
                </c:pt>
                <c:pt idx="10">
                  <c:v>0.2438407629798946</c:v>
                </c:pt>
                <c:pt idx="11">
                  <c:v>-0.3333333432674408</c:v>
                </c:pt>
                <c:pt idx="12">
                  <c:v>-0.15564128931245427</c:v>
                </c:pt>
                <c:pt idx="13">
                  <c:v>-1</c:v>
                </c:pt>
                <c:pt idx="14">
                  <c:v>-0.64983368274369013</c:v>
                </c:pt>
                <c:pt idx="15">
                  <c:v>-0.59737479698630014</c:v>
                </c:pt>
                <c:pt idx="16">
                  <c:v>3.9515728886011632E-2</c:v>
                </c:pt>
                <c:pt idx="17">
                  <c:v>-0.49056835404083138</c:v>
                </c:pt>
                <c:pt idx="18">
                  <c:v>-0.66795606370461791</c:v>
                </c:pt>
                <c:pt idx="19">
                  <c:v>-0.69523571033990139</c:v>
                </c:pt>
                <c:pt idx="20">
                  <c:v>-0.43363801154778053</c:v>
                </c:pt>
                <c:pt idx="21">
                  <c:v>-0.83760004871929861</c:v>
                </c:pt>
                <c:pt idx="22">
                  <c:v>1</c:v>
                </c:pt>
                <c:pt idx="23">
                  <c:v>0.34153689803508841</c:v>
                </c:pt>
                <c:pt idx="24">
                  <c:v>-0.71428573131561279</c:v>
                </c:pt>
                <c:pt idx="25">
                  <c:v>-0.53998018338899667</c:v>
                </c:pt>
                <c:pt idx="26">
                  <c:v>-0.34840962386575508</c:v>
                </c:pt>
                <c:pt idx="27">
                  <c:v>-0.75489397668268543</c:v>
                </c:pt>
                <c:pt idx="28">
                  <c:v>1</c:v>
                </c:pt>
                <c:pt idx="29">
                  <c:v>0.86102429669141367</c:v>
                </c:pt>
                <c:pt idx="30">
                  <c:v>-0.51393804066989757</c:v>
                </c:pt>
                <c:pt idx="31">
                  <c:v>0.80852546200843589</c:v>
                </c:pt>
                <c:pt idx="32">
                  <c:v>-0.73166740777756167</c:v>
                </c:pt>
                <c:pt idx="33">
                  <c:v>0.68172567482489221</c:v>
                </c:pt>
                <c:pt idx="34">
                  <c:v>-0.91123629715864052</c:v>
                </c:pt>
                <c:pt idx="35">
                  <c:v>-1</c:v>
                </c:pt>
                <c:pt idx="36">
                  <c:v>0.58276064120522841</c:v>
                </c:pt>
                <c:pt idx="37">
                  <c:v>-0.76380668772224347</c:v>
                </c:pt>
                <c:pt idx="38">
                  <c:v>-0.69184718008965307</c:v>
                </c:pt>
                <c:pt idx="39">
                  <c:v>-0.940534965083478</c:v>
                </c:pt>
                <c:pt idx="40">
                  <c:v>-0.25410274642867614</c:v>
                </c:pt>
                <c:pt idx="41">
                  <c:v>-0.88711367765793558</c:v>
                </c:pt>
                <c:pt idx="42">
                  <c:v>-0.85417067588676698</c:v>
                </c:pt>
                <c:pt idx="43">
                  <c:v>-0.54031260770508049</c:v>
                </c:pt>
                <c:pt idx="44">
                  <c:v>-0.20815344374995332</c:v>
                </c:pt>
                <c:pt idx="45">
                  <c:v>-0.94980723839799974</c:v>
                </c:pt>
                <c:pt idx="46">
                  <c:v>0.29304686176635963</c:v>
                </c:pt>
                <c:pt idx="47">
                  <c:v>0.41359803997667099</c:v>
                </c:pt>
                <c:pt idx="48">
                  <c:v>-0.53725011372733078</c:v>
                </c:pt>
                <c:pt idx="49">
                  <c:v>-0.10268361889929695</c:v>
                </c:pt>
                <c:pt idx="50">
                  <c:v>-1</c:v>
                </c:pt>
                <c:pt idx="51">
                  <c:v>-0.51893356020036452</c:v>
                </c:pt>
                <c:pt idx="52">
                  <c:v>-0.73429722188493185</c:v>
                </c:pt>
                <c:pt idx="53">
                  <c:v>0.63918795301023412</c:v>
                </c:pt>
                <c:pt idx="54">
                  <c:v>-0.86486481626735667</c:v>
                </c:pt>
                <c:pt idx="55">
                  <c:v>-1</c:v>
                </c:pt>
                <c:pt idx="56">
                  <c:v>-0.99249235788902601</c:v>
                </c:pt>
                <c:pt idx="57">
                  <c:v>-0.75916250183195355</c:v>
                </c:pt>
                <c:pt idx="58">
                  <c:v>-0.94447160613627501</c:v>
                </c:pt>
                <c:pt idx="59">
                  <c:v>-0.52268833595272635</c:v>
                </c:pt>
                <c:pt idx="60">
                  <c:v>-0.73411391910473744</c:v>
                </c:pt>
                <c:pt idx="61">
                  <c:v>-0.95049536745706031</c:v>
                </c:pt>
                <c:pt idx="62">
                  <c:v>-0.14091156534290081</c:v>
                </c:pt>
                <c:pt idx="63">
                  <c:v>-0.5</c:v>
                </c:pt>
                <c:pt idx="64">
                  <c:v>-0.96898534760114752</c:v>
                </c:pt>
                <c:pt idx="65">
                  <c:v>-0.43534941228283769</c:v>
                </c:pt>
                <c:pt idx="66">
                  <c:v>-0.91213484142183954</c:v>
                </c:pt>
                <c:pt idx="67">
                  <c:v>-0.71087033538454802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0.10270834732506896</c:v>
                </c:pt>
                <c:pt idx="73">
                  <c:v>-0.71798119226182655</c:v>
                </c:pt>
                <c:pt idx="74">
                  <c:v>-0.99039404873397907</c:v>
                </c:pt>
                <c:pt idx="75">
                  <c:v>-0.59836821203903989</c:v>
                </c:pt>
                <c:pt idx="76">
                  <c:v>-0.9933134175158389</c:v>
                </c:pt>
                <c:pt idx="77">
                  <c:v>-0.94896820651054425</c:v>
                </c:pt>
                <c:pt idx="78">
                  <c:v>-0.70645912120559495</c:v>
                </c:pt>
                <c:pt idx="79">
                  <c:v>-1</c:v>
                </c:pt>
                <c:pt idx="80">
                  <c:v>-1</c:v>
                </c:pt>
                <c:pt idx="81">
                  <c:v>-0.97399009241081791</c:v>
                </c:pt>
                <c:pt idx="82">
                  <c:v>-0.10939550958965359</c:v>
                </c:pt>
                <c:pt idx="83">
                  <c:v>-0.85067054135749398</c:v>
                </c:pt>
                <c:pt idx="84">
                  <c:v>-0.83124982295389116</c:v>
                </c:pt>
                <c:pt idx="85">
                  <c:v>-0.83333331346511841</c:v>
                </c:pt>
                <c:pt idx="86">
                  <c:v>-0.74557365476256321</c:v>
                </c:pt>
                <c:pt idx="87">
                  <c:v>0.55597964440773695</c:v>
                </c:pt>
                <c:pt idx="88">
                  <c:v>0.97515924596790271</c:v>
                </c:pt>
                <c:pt idx="89">
                  <c:v>0.1374388139579254</c:v>
                </c:pt>
                <c:pt idx="90">
                  <c:v>0.13671619529583845</c:v>
                </c:pt>
                <c:pt idx="91">
                  <c:v>0.57802722540079965</c:v>
                </c:pt>
                <c:pt idx="92">
                  <c:v>-0.35846557250132516</c:v>
                </c:pt>
                <c:pt idx="93">
                  <c:v>-1</c:v>
                </c:pt>
                <c:pt idx="94">
                  <c:v>-0.29322643443696228</c:v>
                </c:pt>
                <c:pt idx="95">
                  <c:v>-0.78631207605247833</c:v>
                </c:pt>
                <c:pt idx="96">
                  <c:v>0.33454961074045153</c:v>
                </c:pt>
                <c:pt idx="97">
                  <c:v>0.75</c:v>
                </c:pt>
                <c:pt idx="98">
                  <c:v>1</c:v>
                </c:pt>
                <c:pt idx="99">
                  <c:v>0.75</c:v>
                </c:pt>
              </c:numCache>
            </c:numRef>
          </c:xVal>
          <c:yVal>
            <c:numRef>
              <c:f>Grafik7!$G$2:$G$101</c:f>
              <c:numCache>
                <c:formatCode>General</c:formatCode>
                <c:ptCount val="100"/>
                <c:pt idx="7">
                  <c:v>0.13581814307227036</c:v>
                </c:pt>
                <c:pt idx="10">
                  <c:v>0.19927825883639971</c:v>
                </c:pt>
                <c:pt idx="22">
                  <c:v>0.26127822673219891</c:v>
                </c:pt>
                <c:pt idx="23">
                  <c:v>0.27047087597723179</c:v>
                </c:pt>
                <c:pt idx="29">
                  <c:v>0.2945886223324839</c:v>
                </c:pt>
                <c:pt idx="31">
                  <c:v>0.30133587130243439</c:v>
                </c:pt>
                <c:pt idx="33">
                  <c:v>0.31561003002938592</c:v>
                </c:pt>
                <c:pt idx="36">
                  <c:v>0.32188349775826247</c:v>
                </c:pt>
                <c:pt idx="47">
                  <c:v>0.36768395290991224</c:v>
                </c:pt>
                <c:pt idx="73">
                  <c:v>0.13914516539574945</c:v>
                </c:pt>
                <c:pt idx="74">
                  <c:v>0.39687390095359687</c:v>
                </c:pt>
                <c:pt idx="75">
                  <c:v>0.4098126268517388</c:v>
                </c:pt>
                <c:pt idx="76">
                  <c:v>0.50545676562332065</c:v>
                </c:pt>
              </c:numCache>
            </c:numRef>
          </c:yVal>
          <c:bubbleSize>
            <c:numRef>
              <c:f>Grafik7!$H$2:$H$101</c:f>
              <c:numCache>
                <c:formatCode>General</c:formatCode>
                <c:ptCount val="100"/>
                <c:pt idx="87">
                  <c:v>0.59785136018315521</c:v>
                </c:pt>
                <c:pt idx="88">
                  <c:v>0.62203645007367225</c:v>
                </c:pt>
                <c:pt idx="90">
                  <c:v>0.63673343086579592</c:v>
                </c:pt>
                <c:pt idx="91">
                  <c:v>0.64316652528871465</c:v>
                </c:pt>
                <c:pt idx="96">
                  <c:v>0.7160182327471063</c:v>
                </c:pt>
                <c:pt idx="97">
                  <c:v>0.73887100846505904</c:v>
                </c:pt>
                <c:pt idx="98">
                  <c:v>0.79452965273462151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F831-4A32-9BBC-08017F6BB2F4}"/>
            </c:ext>
          </c:extLst>
        </c:ser>
        <c:ser>
          <c:idx val="5"/>
          <c:order val="8"/>
          <c:spPr>
            <a:ln w="25400">
              <a:noFill/>
            </a:ln>
          </c:spPr>
          <c:invertIfNegative val="0"/>
          <c:xVal>
            <c:numRef>
              <c:f>Grafik7!$C$2:$C$101</c:f>
              <c:numCache>
                <c:formatCode>General</c:formatCode>
                <c:ptCount val="100"/>
                <c:pt idx="0">
                  <c:v>-1</c:v>
                </c:pt>
                <c:pt idx="1">
                  <c:v>-0.9701103247264985</c:v>
                </c:pt>
                <c:pt idx="2">
                  <c:v>-0.94380534268894045</c:v>
                </c:pt>
                <c:pt idx="3">
                  <c:v>-0.68817889525793685</c:v>
                </c:pt>
                <c:pt idx="4">
                  <c:v>-0.67859794431836207</c:v>
                </c:pt>
                <c:pt idx="5">
                  <c:v>-0.99462341146104849</c:v>
                </c:pt>
                <c:pt idx="6">
                  <c:v>-0.75</c:v>
                </c:pt>
                <c:pt idx="7">
                  <c:v>0.22061026839828488</c:v>
                </c:pt>
                <c:pt idx="8">
                  <c:v>-1</c:v>
                </c:pt>
                <c:pt idx="9">
                  <c:v>-0.5952486113281894</c:v>
                </c:pt>
                <c:pt idx="10">
                  <c:v>0.2438407629798946</c:v>
                </c:pt>
                <c:pt idx="11">
                  <c:v>-0.3333333432674408</c:v>
                </c:pt>
                <c:pt idx="12">
                  <c:v>-0.15564128931245427</c:v>
                </c:pt>
                <c:pt idx="13">
                  <c:v>-1</c:v>
                </c:pt>
                <c:pt idx="14">
                  <c:v>-0.64983368274369013</c:v>
                </c:pt>
                <c:pt idx="15">
                  <c:v>-0.59737479698630014</c:v>
                </c:pt>
                <c:pt idx="16">
                  <c:v>3.9515728886011632E-2</c:v>
                </c:pt>
                <c:pt idx="17">
                  <c:v>-0.49056835404083138</c:v>
                </c:pt>
                <c:pt idx="18">
                  <c:v>-0.66795606370461791</c:v>
                </c:pt>
                <c:pt idx="19">
                  <c:v>-0.69523571033990139</c:v>
                </c:pt>
                <c:pt idx="20">
                  <c:v>-0.43363801154778053</c:v>
                </c:pt>
                <c:pt idx="21">
                  <c:v>-0.83760004871929861</c:v>
                </c:pt>
                <c:pt idx="22">
                  <c:v>1</c:v>
                </c:pt>
                <c:pt idx="23">
                  <c:v>0.34153689803508841</c:v>
                </c:pt>
                <c:pt idx="24">
                  <c:v>-0.71428573131561279</c:v>
                </c:pt>
                <c:pt idx="25">
                  <c:v>-0.53998018338899667</c:v>
                </c:pt>
                <c:pt idx="26">
                  <c:v>-0.34840962386575508</c:v>
                </c:pt>
                <c:pt idx="27">
                  <c:v>-0.75489397668268543</c:v>
                </c:pt>
                <c:pt idx="28">
                  <c:v>1</c:v>
                </c:pt>
                <c:pt idx="29">
                  <c:v>0.86102429669141367</c:v>
                </c:pt>
                <c:pt idx="30">
                  <c:v>-0.51393804066989757</c:v>
                </c:pt>
                <c:pt idx="31">
                  <c:v>0.80852546200843589</c:v>
                </c:pt>
                <c:pt idx="32">
                  <c:v>-0.73166740777756167</c:v>
                </c:pt>
                <c:pt idx="33">
                  <c:v>0.68172567482489221</c:v>
                </c:pt>
                <c:pt idx="34">
                  <c:v>-0.91123629715864052</c:v>
                </c:pt>
                <c:pt idx="35">
                  <c:v>-1</c:v>
                </c:pt>
                <c:pt idx="36">
                  <c:v>0.58276064120522841</c:v>
                </c:pt>
                <c:pt idx="37">
                  <c:v>-0.76380668772224347</c:v>
                </c:pt>
                <c:pt idx="38">
                  <c:v>-0.69184718008965307</c:v>
                </c:pt>
                <c:pt idx="39">
                  <c:v>-0.940534965083478</c:v>
                </c:pt>
                <c:pt idx="40">
                  <c:v>-0.25410274642867614</c:v>
                </c:pt>
                <c:pt idx="41">
                  <c:v>-0.88711367765793558</c:v>
                </c:pt>
                <c:pt idx="42">
                  <c:v>-0.85417067588676698</c:v>
                </c:pt>
                <c:pt idx="43">
                  <c:v>-0.54031260770508049</c:v>
                </c:pt>
                <c:pt idx="44">
                  <c:v>-0.20815344374995332</c:v>
                </c:pt>
                <c:pt idx="45">
                  <c:v>-0.94980723839799974</c:v>
                </c:pt>
                <c:pt idx="46">
                  <c:v>0.29304686176635963</c:v>
                </c:pt>
                <c:pt idx="47">
                  <c:v>0.41359803997667099</c:v>
                </c:pt>
                <c:pt idx="48">
                  <c:v>-0.53725011372733078</c:v>
                </c:pt>
                <c:pt idx="49">
                  <c:v>-0.10268361889929695</c:v>
                </c:pt>
                <c:pt idx="50">
                  <c:v>-1</c:v>
                </c:pt>
                <c:pt idx="51">
                  <c:v>-0.51893356020036452</c:v>
                </c:pt>
                <c:pt idx="52">
                  <c:v>-0.73429722188493185</c:v>
                </c:pt>
                <c:pt idx="53">
                  <c:v>0.63918795301023412</c:v>
                </c:pt>
                <c:pt idx="54">
                  <c:v>-0.86486481626735667</c:v>
                </c:pt>
                <c:pt idx="55">
                  <c:v>-1</c:v>
                </c:pt>
                <c:pt idx="56">
                  <c:v>-0.99249235788902601</c:v>
                </c:pt>
                <c:pt idx="57">
                  <c:v>-0.75916250183195355</c:v>
                </c:pt>
                <c:pt idx="58">
                  <c:v>-0.94447160613627501</c:v>
                </c:pt>
                <c:pt idx="59">
                  <c:v>-0.52268833595272635</c:v>
                </c:pt>
                <c:pt idx="60">
                  <c:v>-0.73411391910473744</c:v>
                </c:pt>
                <c:pt idx="61">
                  <c:v>-0.95049536745706031</c:v>
                </c:pt>
                <c:pt idx="62">
                  <c:v>-0.14091156534290081</c:v>
                </c:pt>
                <c:pt idx="63">
                  <c:v>-0.5</c:v>
                </c:pt>
                <c:pt idx="64">
                  <c:v>-0.96898534760114752</c:v>
                </c:pt>
                <c:pt idx="65">
                  <c:v>-0.43534941228283769</c:v>
                </c:pt>
                <c:pt idx="66">
                  <c:v>-0.91213484142183954</c:v>
                </c:pt>
                <c:pt idx="67">
                  <c:v>-0.71087033538454802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0.10270834732506896</c:v>
                </c:pt>
                <c:pt idx="73">
                  <c:v>-0.71798119226182655</c:v>
                </c:pt>
                <c:pt idx="74">
                  <c:v>-0.99039404873397907</c:v>
                </c:pt>
                <c:pt idx="75">
                  <c:v>-0.59836821203903989</c:v>
                </c:pt>
                <c:pt idx="76">
                  <c:v>-0.9933134175158389</c:v>
                </c:pt>
                <c:pt idx="77">
                  <c:v>-0.94896820651054425</c:v>
                </c:pt>
                <c:pt idx="78">
                  <c:v>-0.70645912120559495</c:v>
                </c:pt>
                <c:pt idx="79">
                  <c:v>-1</c:v>
                </c:pt>
                <c:pt idx="80">
                  <c:v>-1</c:v>
                </c:pt>
                <c:pt idx="81">
                  <c:v>-0.97399009241081791</c:v>
                </c:pt>
                <c:pt idx="82">
                  <c:v>-0.10939550958965359</c:v>
                </c:pt>
                <c:pt idx="83">
                  <c:v>-0.85067054135749398</c:v>
                </c:pt>
                <c:pt idx="84">
                  <c:v>-0.83124982295389116</c:v>
                </c:pt>
                <c:pt idx="85">
                  <c:v>-0.83333331346511841</c:v>
                </c:pt>
                <c:pt idx="86">
                  <c:v>-0.74557365476256321</c:v>
                </c:pt>
                <c:pt idx="87">
                  <c:v>0.55597964440773695</c:v>
                </c:pt>
                <c:pt idx="88">
                  <c:v>0.97515924596790271</c:v>
                </c:pt>
                <c:pt idx="89">
                  <c:v>0.1374388139579254</c:v>
                </c:pt>
                <c:pt idx="90">
                  <c:v>0.13671619529583845</c:v>
                </c:pt>
                <c:pt idx="91">
                  <c:v>0.57802722540079965</c:v>
                </c:pt>
                <c:pt idx="92">
                  <c:v>-0.35846557250132516</c:v>
                </c:pt>
                <c:pt idx="93">
                  <c:v>-1</c:v>
                </c:pt>
                <c:pt idx="94">
                  <c:v>-0.29322643443696228</c:v>
                </c:pt>
                <c:pt idx="95">
                  <c:v>-0.78631207605247833</c:v>
                </c:pt>
                <c:pt idx="96">
                  <c:v>0.33454961074045153</c:v>
                </c:pt>
                <c:pt idx="97">
                  <c:v>0.75</c:v>
                </c:pt>
                <c:pt idx="98">
                  <c:v>1</c:v>
                </c:pt>
                <c:pt idx="99">
                  <c:v>0.75</c:v>
                </c:pt>
              </c:numCache>
            </c:numRef>
          </c:xVal>
          <c:yVal>
            <c:numRef>
              <c:f>Grafik7!$I$2:$I$101</c:f>
              <c:numCache>
                <c:formatCode>General</c:formatCode>
                <c:ptCount val="100"/>
                <c:pt idx="92">
                  <c:v>0.65050807901544228</c:v>
                </c:pt>
                <c:pt idx="94">
                  <c:v>0.69467235391804616</c:v>
                </c:pt>
                <c:pt idx="99">
                  <c:v>0.85934567025713315</c:v>
                </c:pt>
              </c:numCache>
            </c:numRef>
          </c:yVal>
          <c:bubbleSize>
            <c:numRef>
              <c:f>Grafik7!$J$2:$J$101</c:f>
              <c:numCache>
                <c:formatCode>General</c:formatCode>
                <c:ptCount val="100"/>
                <c:pt idx="81">
                  <c:v>0.55559012680338116</c:v>
                </c:pt>
                <c:pt idx="93">
                  <c:v>0.68605622244051667</c:v>
                </c:pt>
                <c:pt idx="95">
                  <c:v>0.71047765294325271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F831-4A32-9BBC-08017F6BB2F4}"/>
            </c:ext>
          </c:extLst>
        </c:ser>
        <c:ser>
          <c:idx val="9"/>
          <c:order val="9"/>
          <c:tx>
            <c:strRef>
              <c:f>Grafik7!$I$1</c:f>
              <c:strCache>
                <c:ptCount val="1"/>
                <c:pt idx="0">
                  <c:v>Verkaufsberufe im Detailhandel</c:v>
                </c:pt>
              </c:strCache>
            </c:strRef>
          </c:tx>
          <c:spPr>
            <a:solidFill>
              <a:srgbClr val="A3488B">
                <a:alpha val="80000"/>
              </a:srgbClr>
            </a:solidFill>
            <a:ln w="25400">
              <a:noFill/>
            </a:ln>
            <a:effectLst/>
          </c:spPr>
          <c:invertIfNegative val="0"/>
          <c:xVal>
            <c:numRef>
              <c:f>Grafik7!$C$2:$C$101</c:f>
              <c:numCache>
                <c:formatCode>General</c:formatCode>
                <c:ptCount val="100"/>
                <c:pt idx="0">
                  <c:v>-1</c:v>
                </c:pt>
                <c:pt idx="1">
                  <c:v>-0.9701103247264985</c:v>
                </c:pt>
                <c:pt idx="2">
                  <c:v>-0.94380534268894045</c:v>
                </c:pt>
                <c:pt idx="3">
                  <c:v>-0.68817889525793685</c:v>
                </c:pt>
                <c:pt idx="4">
                  <c:v>-0.67859794431836207</c:v>
                </c:pt>
                <c:pt idx="5">
                  <c:v>-0.99462341146104849</c:v>
                </c:pt>
                <c:pt idx="6">
                  <c:v>-0.75</c:v>
                </c:pt>
                <c:pt idx="7">
                  <c:v>0.22061026839828488</c:v>
                </c:pt>
                <c:pt idx="8">
                  <c:v>-1</c:v>
                </c:pt>
                <c:pt idx="9">
                  <c:v>-0.5952486113281894</c:v>
                </c:pt>
                <c:pt idx="10">
                  <c:v>0.2438407629798946</c:v>
                </c:pt>
                <c:pt idx="11">
                  <c:v>-0.3333333432674408</c:v>
                </c:pt>
                <c:pt idx="12">
                  <c:v>-0.15564128931245427</c:v>
                </c:pt>
                <c:pt idx="13">
                  <c:v>-1</c:v>
                </c:pt>
                <c:pt idx="14">
                  <c:v>-0.64983368274369013</c:v>
                </c:pt>
                <c:pt idx="15">
                  <c:v>-0.59737479698630014</c:v>
                </c:pt>
                <c:pt idx="16">
                  <c:v>3.9515728886011632E-2</c:v>
                </c:pt>
                <c:pt idx="17">
                  <c:v>-0.49056835404083138</c:v>
                </c:pt>
                <c:pt idx="18">
                  <c:v>-0.66795606370461791</c:v>
                </c:pt>
                <c:pt idx="19">
                  <c:v>-0.69523571033990139</c:v>
                </c:pt>
                <c:pt idx="20">
                  <c:v>-0.43363801154778053</c:v>
                </c:pt>
                <c:pt idx="21">
                  <c:v>-0.83760004871929861</c:v>
                </c:pt>
                <c:pt idx="22">
                  <c:v>1</c:v>
                </c:pt>
                <c:pt idx="23">
                  <c:v>0.34153689803508841</c:v>
                </c:pt>
                <c:pt idx="24">
                  <c:v>-0.71428573131561279</c:v>
                </c:pt>
                <c:pt idx="25">
                  <c:v>-0.53998018338899667</c:v>
                </c:pt>
                <c:pt idx="26">
                  <c:v>-0.34840962386575508</c:v>
                </c:pt>
                <c:pt idx="27">
                  <c:v>-0.75489397668268543</c:v>
                </c:pt>
                <c:pt idx="28">
                  <c:v>1</c:v>
                </c:pt>
                <c:pt idx="29">
                  <c:v>0.86102429669141367</c:v>
                </c:pt>
                <c:pt idx="30">
                  <c:v>-0.51393804066989757</c:v>
                </c:pt>
                <c:pt idx="31">
                  <c:v>0.80852546200843589</c:v>
                </c:pt>
                <c:pt idx="32">
                  <c:v>-0.73166740777756167</c:v>
                </c:pt>
                <c:pt idx="33">
                  <c:v>0.68172567482489221</c:v>
                </c:pt>
                <c:pt idx="34">
                  <c:v>-0.91123629715864052</c:v>
                </c:pt>
                <c:pt idx="35">
                  <c:v>-1</c:v>
                </c:pt>
                <c:pt idx="36">
                  <c:v>0.58276064120522841</c:v>
                </c:pt>
                <c:pt idx="37">
                  <c:v>-0.76380668772224347</c:v>
                </c:pt>
                <c:pt idx="38">
                  <c:v>-0.69184718008965307</c:v>
                </c:pt>
                <c:pt idx="39">
                  <c:v>-0.940534965083478</c:v>
                </c:pt>
                <c:pt idx="40">
                  <c:v>-0.25410274642867614</c:v>
                </c:pt>
                <c:pt idx="41">
                  <c:v>-0.88711367765793558</c:v>
                </c:pt>
                <c:pt idx="42">
                  <c:v>-0.85417067588676698</c:v>
                </c:pt>
                <c:pt idx="43">
                  <c:v>-0.54031260770508049</c:v>
                </c:pt>
                <c:pt idx="44">
                  <c:v>-0.20815344374995332</c:v>
                </c:pt>
                <c:pt idx="45">
                  <c:v>-0.94980723839799974</c:v>
                </c:pt>
                <c:pt idx="46">
                  <c:v>0.29304686176635963</c:v>
                </c:pt>
                <c:pt idx="47">
                  <c:v>0.41359803997667099</c:v>
                </c:pt>
                <c:pt idx="48">
                  <c:v>-0.53725011372733078</c:v>
                </c:pt>
                <c:pt idx="49">
                  <c:v>-0.10268361889929695</c:v>
                </c:pt>
                <c:pt idx="50">
                  <c:v>-1</c:v>
                </c:pt>
                <c:pt idx="51">
                  <c:v>-0.51893356020036452</c:v>
                </c:pt>
                <c:pt idx="52">
                  <c:v>-0.73429722188493185</c:v>
                </c:pt>
                <c:pt idx="53">
                  <c:v>0.63918795301023412</c:v>
                </c:pt>
                <c:pt idx="54">
                  <c:v>-0.86486481626735667</c:v>
                </c:pt>
                <c:pt idx="55">
                  <c:v>-1</c:v>
                </c:pt>
                <c:pt idx="56">
                  <c:v>-0.99249235788902601</c:v>
                </c:pt>
                <c:pt idx="57">
                  <c:v>-0.75916250183195355</c:v>
                </c:pt>
                <c:pt idx="58">
                  <c:v>-0.94447160613627501</c:v>
                </c:pt>
                <c:pt idx="59">
                  <c:v>-0.52268833595272635</c:v>
                </c:pt>
                <c:pt idx="60">
                  <c:v>-0.73411391910473744</c:v>
                </c:pt>
                <c:pt idx="61">
                  <c:v>-0.95049536745706031</c:v>
                </c:pt>
                <c:pt idx="62">
                  <c:v>-0.14091156534290081</c:v>
                </c:pt>
                <c:pt idx="63">
                  <c:v>-0.5</c:v>
                </c:pt>
                <c:pt idx="64">
                  <c:v>-0.96898534760114752</c:v>
                </c:pt>
                <c:pt idx="65">
                  <c:v>-0.43534941228283769</c:v>
                </c:pt>
                <c:pt idx="66">
                  <c:v>-0.91213484142183954</c:v>
                </c:pt>
                <c:pt idx="67">
                  <c:v>-0.71087033538454802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0.10270834732506896</c:v>
                </c:pt>
                <c:pt idx="73">
                  <c:v>-0.71798119226182655</c:v>
                </c:pt>
                <c:pt idx="74">
                  <c:v>-0.99039404873397907</c:v>
                </c:pt>
                <c:pt idx="75">
                  <c:v>-0.59836821203903989</c:v>
                </c:pt>
                <c:pt idx="76">
                  <c:v>-0.9933134175158389</c:v>
                </c:pt>
                <c:pt idx="77">
                  <c:v>-0.94896820651054425</c:v>
                </c:pt>
                <c:pt idx="78">
                  <c:v>-0.70645912120559495</c:v>
                </c:pt>
                <c:pt idx="79">
                  <c:v>-1</c:v>
                </c:pt>
                <c:pt idx="80">
                  <c:v>-1</c:v>
                </c:pt>
                <c:pt idx="81">
                  <c:v>-0.97399009241081791</c:v>
                </c:pt>
                <c:pt idx="82">
                  <c:v>-0.10939550958965359</c:v>
                </c:pt>
                <c:pt idx="83">
                  <c:v>-0.85067054135749398</c:v>
                </c:pt>
                <c:pt idx="84">
                  <c:v>-0.83124982295389116</c:v>
                </c:pt>
                <c:pt idx="85">
                  <c:v>-0.83333331346511841</c:v>
                </c:pt>
                <c:pt idx="86">
                  <c:v>-0.74557365476256321</c:v>
                </c:pt>
                <c:pt idx="87">
                  <c:v>0.55597964440773695</c:v>
                </c:pt>
                <c:pt idx="88">
                  <c:v>0.97515924596790271</c:v>
                </c:pt>
                <c:pt idx="89">
                  <c:v>0.1374388139579254</c:v>
                </c:pt>
                <c:pt idx="90">
                  <c:v>0.13671619529583845</c:v>
                </c:pt>
                <c:pt idx="91">
                  <c:v>0.57802722540079965</c:v>
                </c:pt>
                <c:pt idx="92">
                  <c:v>-0.35846557250132516</c:v>
                </c:pt>
                <c:pt idx="93">
                  <c:v>-1</c:v>
                </c:pt>
                <c:pt idx="94">
                  <c:v>-0.29322643443696228</c:v>
                </c:pt>
                <c:pt idx="95">
                  <c:v>-0.78631207605247833</c:v>
                </c:pt>
                <c:pt idx="96">
                  <c:v>0.33454961074045153</c:v>
                </c:pt>
                <c:pt idx="97">
                  <c:v>0.75</c:v>
                </c:pt>
                <c:pt idx="98">
                  <c:v>1</c:v>
                </c:pt>
                <c:pt idx="99">
                  <c:v>0.75</c:v>
                </c:pt>
              </c:numCache>
            </c:numRef>
          </c:xVal>
          <c:yVal>
            <c:numRef>
              <c:f>Grafik7!$I$2:$I$101</c:f>
              <c:numCache>
                <c:formatCode>General</c:formatCode>
                <c:ptCount val="100"/>
                <c:pt idx="92">
                  <c:v>0.65050807901544228</c:v>
                </c:pt>
                <c:pt idx="94">
                  <c:v>0.69467235391804616</c:v>
                </c:pt>
                <c:pt idx="99">
                  <c:v>0.85934567025713315</c:v>
                </c:pt>
              </c:numCache>
            </c:numRef>
          </c:yVal>
          <c:bubbleSize>
            <c:numRef>
              <c:f>Grafik7!$E$2:$E$101</c:f>
              <c:numCache>
                <c:formatCode>General</c:formatCode>
                <c:ptCount val="100"/>
                <c:pt idx="0">
                  <c:v>10832</c:v>
                </c:pt>
                <c:pt idx="1">
                  <c:v>3063</c:v>
                </c:pt>
                <c:pt idx="2">
                  <c:v>7949</c:v>
                </c:pt>
                <c:pt idx="3">
                  <c:v>3854</c:v>
                </c:pt>
                <c:pt idx="4">
                  <c:v>1356</c:v>
                </c:pt>
                <c:pt idx="5">
                  <c:v>6080</c:v>
                </c:pt>
                <c:pt idx="6">
                  <c:v>2362</c:v>
                </c:pt>
                <c:pt idx="7">
                  <c:v>15365</c:v>
                </c:pt>
                <c:pt idx="8">
                  <c:v>3214</c:v>
                </c:pt>
                <c:pt idx="9">
                  <c:v>172</c:v>
                </c:pt>
                <c:pt idx="10">
                  <c:v>1921</c:v>
                </c:pt>
                <c:pt idx="11">
                  <c:v>7172</c:v>
                </c:pt>
                <c:pt idx="12">
                  <c:v>1397</c:v>
                </c:pt>
                <c:pt idx="13">
                  <c:v>5636</c:v>
                </c:pt>
                <c:pt idx="14">
                  <c:v>3164</c:v>
                </c:pt>
                <c:pt idx="15">
                  <c:v>1473</c:v>
                </c:pt>
                <c:pt idx="16">
                  <c:v>104</c:v>
                </c:pt>
                <c:pt idx="17">
                  <c:v>300</c:v>
                </c:pt>
                <c:pt idx="18">
                  <c:v>354</c:v>
                </c:pt>
                <c:pt idx="19">
                  <c:v>114</c:v>
                </c:pt>
                <c:pt idx="20">
                  <c:v>150</c:v>
                </c:pt>
                <c:pt idx="21">
                  <c:v>353</c:v>
                </c:pt>
                <c:pt idx="22">
                  <c:v>179</c:v>
                </c:pt>
                <c:pt idx="23">
                  <c:v>1353</c:v>
                </c:pt>
                <c:pt idx="24">
                  <c:v>101</c:v>
                </c:pt>
                <c:pt idx="25">
                  <c:v>1323</c:v>
                </c:pt>
                <c:pt idx="26">
                  <c:v>4666</c:v>
                </c:pt>
                <c:pt idx="27">
                  <c:v>2081</c:v>
                </c:pt>
                <c:pt idx="28">
                  <c:v>231</c:v>
                </c:pt>
                <c:pt idx="29">
                  <c:v>136</c:v>
                </c:pt>
                <c:pt idx="30">
                  <c:v>1597</c:v>
                </c:pt>
                <c:pt idx="31">
                  <c:v>217</c:v>
                </c:pt>
                <c:pt idx="32">
                  <c:v>1042</c:v>
                </c:pt>
                <c:pt idx="33">
                  <c:v>168</c:v>
                </c:pt>
                <c:pt idx="34">
                  <c:v>4347</c:v>
                </c:pt>
                <c:pt idx="35">
                  <c:v>1533</c:v>
                </c:pt>
                <c:pt idx="36">
                  <c:v>657</c:v>
                </c:pt>
                <c:pt idx="37">
                  <c:v>764</c:v>
                </c:pt>
                <c:pt idx="38">
                  <c:v>12974</c:v>
                </c:pt>
                <c:pt idx="39">
                  <c:v>442</c:v>
                </c:pt>
                <c:pt idx="40">
                  <c:v>477</c:v>
                </c:pt>
                <c:pt idx="41">
                  <c:v>635</c:v>
                </c:pt>
                <c:pt idx="42">
                  <c:v>739</c:v>
                </c:pt>
                <c:pt idx="43">
                  <c:v>1110</c:v>
                </c:pt>
                <c:pt idx="44">
                  <c:v>707</c:v>
                </c:pt>
                <c:pt idx="45">
                  <c:v>4928</c:v>
                </c:pt>
                <c:pt idx="46">
                  <c:v>663</c:v>
                </c:pt>
                <c:pt idx="47">
                  <c:v>525</c:v>
                </c:pt>
                <c:pt idx="48">
                  <c:v>3018</c:v>
                </c:pt>
                <c:pt idx="49">
                  <c:v>272</c:v>
                </c:pt>
                <c:pt idx="50">
                  <c:v>148</c:v>
                </c:pt>
                <c:pt idx="51">
                  <c:v>5444</c:v>
                </c:pt>
                <c:pt idx="52">
                  <c:v>597</c:v>
                </c:pt>
                <c:pt idx="53">
                  <c:v>805</c:v>
                </c:pt>
                <c:pt idx="54">
                  <c:v>234</c:v>
                </c:pt>
                <c:pt idx="55">
                  <c:v>1139</c:v>
                </c:pt>
                <c:pt idx="56">
                  <c:v>1725</c:v>
                </c:pt>
                <c:pt idx="57">
                  <c:v>407</c:v>
                </c:pt>
                <c:pt idx="58">
                  <c:v>1689</c:v>
                </c:pt>
                <c:pt idx="59">
                  <c:v>428</c:v>
                </c:pt>
                <c:pt idx="60">
                  <c:v>839</c:v>
                </c:pt>
                <c:pt idx="61">
                  <c:v>783</c:v>
                </c:pt>
                <c:pt idx="62">
                  <c:v>256</c:v>
                </c:pt>
                <c:pt idx="63">
                  <c:v>158</c:v>
                </c:pt>
                <c:pt idx="64">
                  <c:v>1834</c:v>
                </c:pt>
                <c:pt idx="65">
                  <c:v>1070</c:v>
                </c:pt>
                <c:pt idx="66">
                  <c:v>527</c:v>
                </c:pt>
                <c:pt idx="67">
                  <c:v>2395</c:v>
                </c:pt>
                <c:pt idx="68">
                  <c:v>330</c:v>
                </c:pt>
                <c:pt idx="69">
                  <c:v>3022</c:v>
                </c:pt>
                <c:pt idx="70">
                  <c:v>309</c:v>
                </c:pt>
                <c:pt idx="71">
                  <c:v>2470</c:v>
                </c:pt>
                <c:pt idx="72">
                  <c:v>982</c:v>
                </c:pt>
                <c:pt idx="73">
                  <c:v>3297</c:v>
                </c:pt>
                <c:pt idx="74">
                  <c:v>1667</c:v>
                </c:pt>
                <c:pt idx="75">
                  <c:v>4519</c:v>
                </c:pt>
                <c:pt idx="76">
                  <c:v>3630</c:v>
                </c:pt>
                <c:pt idx="77">
                  <c:v>1696</c:v>
                </c:pt>
                <c:pt idx="78">
                  <c:v>370</c:v>
                </c:pt>
                <c:pt idx="79">
                  <c:v>275</c:v>
                </c:pt>
                <c:pt idx="80">
                  <c:v>2490</c:v>
                </c:pt>
                <c:pt idx="81">
                  <c:v>3493</c:v>
                </c:pt>
                <c:pt idx="82">
                  <c:v>1972</c:v>
                </c:pt>
                <c:pt idx="83">
                  <c:v>304</c:v>
                </c:pt>
                <c:pt idx="84">
                  <c:v>944</c:v>
                </c:pt>
                <c:pt idx="85">
                  <c:v>228</c:v>
                </c:pt>
                <c:pt idx="86">
                  <c:v>1588</c:v>
                </c:pt>
                <c:pt idx="87">
                  <c:v>3541</c:v>
                </c:pt>
                <c:pt idx="88">
                  <c:v>1190</c:v>
                </c:pt>
                <c:pt idx="89">
                  <c:v>1253</c:v>
                </c:pt>
                <c:pt idx="90">
                  <c:v>1484</c:v>
                </c:pt>
                <c:pt idx="91">
                  <c:v>5246</c:v>
                </c:pt>
                <c:pt idx="92">
                  <c:v>377</c:v>
                </c:pt>
                <c:pt idx="93">
                  <c:v>4762</c:v>
                </c:pt>
                <c:pt idx="94">
                  <c:v>15122</c:v>
                </c:pt>
                <c:pt idx="95">
                  <c:v>4032</c:v>
                </c:pt>
                <c:pt idx="96">
                  <c:v>3871</c:v>
                </c:pt>
                <c:pt idx="97">
                  <c:v>19896</c:v>
                </c:pt>
                <c:pt idx="98">
                  <c:v>1912</c:v>
                </c:pt>
                <c:pt idx="99">
                  <c:v>487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F831-4A32-9BBC-08017F6BB2F4}"/>
            </c:ext>
          </c:extLst>
        </c:ser>
        <c:ser>
          <c:idx val="10"/>
          <c:order val="10"/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Grafik7!$C$2:$C$101</c:f>
              <c:numCache>
                <c:formatCode>General</c:formatCode>
                <c:ptCount val="100"/>
                <c:pt idx="0">
                  <c:v>-1</c:v>
                </c:pt>
                <c:pt idx="1">
                  <c:v>-0.9701103247264985</c:v>
                </c:pt>
                <c:pt idx="2">
                  <c:v>-0.94380534268894045</c:v>
                </c:pt>
                <c:pt idx="3">
                  <c:v>-0.68817889525793685</c:v>
                </c:pt>
                <c:pt idx="4">
                  <c:v>-0.67859794431836207</c:v>
                </c:pt>
                <c:pt idx="5">
                  <c:v>-0.99462341146104849</c:v>
                </c:pt>
                <c:pt idx="6">
                  <c:v>-0.75</c:v>
                </c:pt>
                <c:pt idx="7">
                  <c:v>0.22061026839828488</c:v>
                </c:pt>
                <c:pt idx="8">
                  <c:v>-1</c:v>
                </c:pt>
                <c:pt idx="9">
                  <c:v>-0.5952486113281894</c:v>
                </c:pt>
                <c:pt idx="10">
                  <c:v>0.2438407629798946</c:v>
                </c:pt>
                <c:pt idx="11">
                  <c:v>-0.3333333432674408</c:v>
                </c:pt>
                <c:pt idx="12">
                  <c:v>-0.15564128931245427</c:v>
                </c:pt>
                <c:pt idx="13">
                  <c:v>-1</c:v>
                </c:pt>
                <c:pt idx="14">
                  <c:v>-0.64983368274369013</c:v>
                </c:pt>
                <c:pt idx="15">
                  <c:v>-0.59737479698630014</c:v>
                </c:pt>
                <c:pt idx="16">
                  <c:v>3.9515728886011632E-2</c:v>
                </c:pt>
                <c:pt idx="17">
                  <c:v>-0.49056835404083138</c:v>
                </c:pt>
                <c:pt idx="18">
                  <c:v>-0.66795606370461791</c:v>
                </c:pt>
                <c:pt idx="19">
                  <c:v>-0.69523571033990139</c:v>
                </c:pt>
                <c:pt idx="20">
                  <c:v>-0.43363801154778053</c:v>
                </c:pt>
                <c:pt idx="21">
                  <c:v>-0.83760004871929861</c:v>
                </c:pt>
                <c:pt idx="22">
                  <c:v>1</c:v>
                </c:pt>
                <c:pt idx="23">
                  <c:v>0.34153689803508841</c:v>
                </c:pt>
                <c:pt idx="24">
                  <c:v>-0.71428573131561279</c:v>
                </c:pt>
                <c:pt idx="25">
                  <c:v>-0.53998018338899667</c:v>
                </c:pt>
                <c:pt idx="26">
                  <c:v>-0.34840962386575508</c:v>
                </c:pt>
                <c:pt idx="27">
                  <c:v>-0.75489397668268543</c:v>
                </c:pt>
                <c:pt idx="28">
                  <c:v>1</c:v>
                </c:pt>
                <c:pt idx="29">
                  <c:v>0.86102429669141367</c:v>
                </c:pt>
                <c:pt idx="30">
                  <c:v>-0.51393804066989757</c:v>
                </c:pt>
                <c:pt idx="31">
                  <c:v>0.80852546200843589</c:v>
                </c:pt>
                <c:pt idx="32">
                  <c:v>-0.73166740777756167</c:v>
                </c:pt>
                <c:pt idx="33">
                  <c:v>0.68172567482489221</c:v>
                </c:pt>
                <c:pt idx="34">
                  <c:v>-0.91123629715864052</c:v>
                </c:pt>
                <c:pt idx="35">
                  <c:v>-1</c:v>
                </c:pt>
                <c:pt idx="36">
                  <c:v>0.58276064120522841</c:v>
                </c:pt>
                <c:pt idx="37">
                  <c:v>-0.76380668772224347</c:v>
                </c:pt>
                <c:pt idx="38">
                  <c:v>-0.69184718008965307</c:v>
                </c:pt>
                <c:pt idx="39">
                  <c:v>-0.940534965083478</c:v>
                </c:pt>
                <c:pt idx="40">
                  <c:v>-0.25410274642867614</c:v>
                </c:pt>
                <c:pt idx="41">
                  <c:v>-0.88711367765793558</c:v>
                </c:pt>
                <c:pt idx="42">
                  <c:v>-0.85417067588676698</c:v>
                </c:pt>
                <c:pt idx="43">
                  <c:v>-0.54031260770508049</c:v>
                </c:pt>
                <c:pt idx="44">
                  <c:v>-0.20815344374995332</c:v>
                </c:pt>
                <c:pt idx="45">
                  <c:v>-0.94980723839799974</c:v>
                </c:pt>
                <c:pt idx="46">
                  <c:v>0.29304686176635963</c:v>
                </c:pt>
                <c:pt idx="47">
                  <c:v>0.41359803997667099</c:v>
                </c:pt>
                <c:pt idx="48">
                  <c:v>-0.53725011372733078</c:v>
                </c:pt>
                <c:pt idx="49">
                  <c:v>-0.10268361889929695</c:v>
                </c:pt>
                <c:pt idx="50">
                  <c:v>-1</c:v>
                </c:pt>
                <c:pt idx="51">
                  <c:v>-0.51893356020036452</c:v>
                </c:pt>
                <c:pt idx="52">
                  <c:v>-0.73429722188493185</c:v>
                </c:pt>
                <c:pt idx="53">
                  <c:v>0.63918795301023412</c:v>
                </c:pt>
                <c:pt idx="54">
                  <c:v>-0.86486481626735667</c:v>
                </c:pt>
                <c:pt idx="55">
                  <c:v>-1</c:v>
                </c:pt>
                <c:pt idx="56">
                  <c:v>-0.99249235788902601</c:v>
                </c:pt>
                <c:pt idx="57">
                  <c:v>-0.75916250183195355</c:v>
                </c:pt>
                <c:pt idx="58">
                  <c:v>-0.94447160613627501</c:v>
                </c:pt>
                <c:pt idx="59">
                  <c:v>-0.52268833595272635</c:v>
                </c:pt>
                <c:pt idx="60">
                  <c:v>-0.73411391910473744</c:v>
                </c:pt>
                <c:pt idx="61">
                  <c:v>-0.95049536745706031</c:v>
                </c:pt>
                <c:pt idx="62">
                  <c:v>-0.14091156534290081</c:v>
                </c:pt>
                <c:pt idx="63">
                  <c:v>-0.5</c:v>
                </c:pt>
                <c:pt idx="64">
                  <c:v>-0.96898534760114752</c:v>
                </c:pt>
                <c:pt idx="65">
                  <c:v>-0.43534941228283769</c:v>
                </c:pt>
                <c:pt idx="66">
                  <c:v>-0.91213484142183954</c:v>
                </c:pt>
                <c:pt idx="67">
                  <c:v>-0.71087033538454802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0.10270834732506896</c:v>
                </c:pt>
                <c:pt idx="73">
                  <c:v>-0.71798119226182655</c:v>
                </c:pt>
                <c:pt idx="74">
                  <c:v>-0.99039404873397907</c:v>
                </c:pt>
                <c:pt idx="75">
                  <c:v>-0.59836821203903989</c:v>
                </c:pt>
                <c:pt idx="76">
                  <c:v>-0.9933134175158389</c:v>
                </c:pt>
                <c:pt idx="77">
                  <c:v>-0.94896820651054425</c:v>
                </c:pt>
                <c:pt idx="78">
                  <c:v>-0.70645912120559495</c:v>
                </c:pt>
                <c:pt idx="79">
                  <c:v>-1</c:v>
                </c:pt>
                <c:pt idx="80">
                  <c:v>-1</c:v>
                </c:pt>
                <c:pt idx="81">
                  <c:v>-0.97399009241081791</c:v>
                </c:pt>
                <c:pt idx="82">
                  <c:v>-0.10939550958965359</c:v>
                </c:pt>
                <c:pt idx="83">
                  <c:v>-0.85067054135749398</c:v>
                </c:pt>
                <c:pt idx="84">
                  <c:v>-0.83124982295389116</c:v>
                </c:pt>
                <c:pt idx="85">
                  <c:v>-0.83333331346511841</c:v>
                </c:pt>
                <c:pt idx="86">
                  <c:v>-0.74557365476256321</c:v>
                </c:pt>
                <c:pt idx="87">
                  <c:v>0.55597964440773695</c:v>
                </c:pt>
                <c:pt idx="88">
                  <c:v>0.97515924596790271</c:v>
                </c:pt>
                <c:pt idx="89">
                  <c:v>0.1374388139579254</c:v>
                </c:pt>
                <c:pt idx="90">
                  <c:v>0.13671619529583845</c:v>
                </c:pt>
                <c:pt idx="91">
                  <c:v>0.57802722540079965</c:v>
                </c:pt>
                <c:pt idx="92">
                  <c:v>-0.35846557250132516</c:v>
                </c:pt>
                <c:pt idx="93">
                  <c:v>-1</c:v>
                </c:pt>
                <c:pt idx="94">
                  <c:v>-0.29322643443696228</c:v>
                </c:pt>
                <c:pt idx="95">
                  <c:v>-0.78631207605247833</c:v>
                </c:pt>
                <c:pt idx="96">
                  <c:v>0.33454961074045153</c:v>
                </c:pt>
                <c:pt idx="97">
                  <c:v>0.75</c:v>
                </c:pt>
                <c:pt idx="98">
                  <c:v>1</c:v>
                </c:pt>
                <c:pt idx="99">
                  <c:v>0.75</c:v>
                </c:pt>
              </c:numCache>
            </c:numRef>
          </c:xVal>
          <c:yVal>
            <c:numRef>
              <c:f>Grafik7!$G$2:$G$101</c:f>
              <c:numCache>
                <c:formatCode>General</c:formatCode>
                <c:ptCount val="100"/>
                <c:pt idx="7">
                  <c:v>0.13581814307227036</c:v>
                </c:pt>
                <c:pt idx="10">
                  <c:v>0.19927825883639971</c:v>
                </c:pt>
                <c:pt idx="22">
                  <c:v>0.26127822673219891</c:v>
                </c:pt>
                <c:pt idx="23">
                  <c:v>0.27047087597723179</c:v>
                </c:pt>
                <c:pt idx="29">
                  <c:v>0.2945886223324839</c:v>
                </c:pt>
                <c:pt idx="31">
                  <c:v>0.30133587130243439</c:v>
                </c:pt>
                <c:pt idx="33">
                  <c:v>0.31561003002938592</c:v>
                </c:pt>
                <c:pt idx="36">
                  <c:v>0.32188349775826247</c:v>
                </c:pt>
                <c:pt idx="47">
                  <c:v>0.36768395290991224</c:v>
                </c:pt>
                <c:pt idx="73">
                  <c:v>0.13914516539574945</c:v>
                </c:pt>
                <c:pt idx="74">
                  <c:v>0.39687390095359687</c:v>
                </c:pt>
                <c:pt idx="75">
                  <c:v>0.4098126268517388</c:v>
                </c:pt>
                <c:pt idx="76">
                  <c:v>0.50545676562332065</c:v>
                </c:pt>
              </c:numCache>
            </c:numRef>
          </c:yVal>
          <c:bubbleSize>
            <c:numRef>
              <c:f>Grafik7!$H$2:$H$101</c:f>
              <c:numCache>
                <c:formatCode>General</c:formatCode>
                <c:ptCount val="100"/>
                <c:pt idx="87">
                  <c:v>0.59785136018315521</c:v>
                </c:pt>
                <c:pt idx="88">
                  <c:v>0.62203645007367225</c:v>
                </c:pt>
                <c:pt idx="90">
                  <c:v>0.63673343086579592</c:v>
                </c:pt>
                <c:pt idx="91">
                  <c:v>0.64316652528871465</c:v>
                </c:pt>
                <c:pt idx="96">
                  <c:v>0.7160182327471063</c:v>
                </c:pt>
                <c:pt idx="97">
                  <c:v>0.73887100846505904</c:v>
                </c:pt>
                <c:pt idx="98">
                  <c:v>0.79452965273462151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F831-4A32-9BBC-08017F6BB2F4}"/>
            </c:ext>
          </c:extLst>
        </c:ser>
        <c:ser>
          <c:idx val="11"/>
          <c:order val="11"/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Grafik7!$C$2:$C$101</c:f>
              <c:numCache>
                <c:formatCode>General</c:formatCode>
                <c:ptCount val="100"/>
                <c:pt idx="0">
                  <c:v>-1</c:v>
                </c:pt>
                <c:pt idx="1">
                  <c:v>-0.9701103247264985</c:v>
                </c:pt>
                <c:pt idx="2">
                  <c:v>-0.94380534268894045</c:v>
                </c:pt>
                <c:pt idx="3">
                  <c:v>-0.68817889525793685</c:v>
                </c:pt>
                <c:pt idx="4">
                  <c:v>-0.67859794431836207</c:v>
                </c:pt>
                <c:pt idx="5">
                  <c:v>-0.99462341146104849</c:v>
                </c:pt>
                <c:pt idx="6">
                  <c:v>-0.75</c:v>
                </c:pt>
                <c:pt idx="7">
                  <c:v>0.22061026839828488</c:v>
                </c:pt>
                <c:pt idx="8">
                  <c:v>-1</c:v>
                </c:pt>
                <c:pt idx="9">
                  <c:v>-0.5952486113281894</c:v>
                </c:pt>
                <c:pt idx="10">
                  <c:v>0.2438407629798946</c:v>
                </c:pt>
                <c:pt idx="11">
                  <c:v>-0.3333333432674408</c:v>
                </c:pt>
                <c:pt idx="12">
                  <c:v>-0.15564128931245427</c:v>
                </c:pt>
                <c:pt idx="13">
                  <c:v>-1</c:v>
                </c:pt>
                <c:pt idx="14">
                  <c:v>-0.64983368274369013</c:v>
                </c:pt>
                <c:pt idx="15">
                  <c:v>-0.59737479698630014</c:v>
                </c:pt>
                <c:pt idx="16">
                  <c:v>3.9515728886011632E-2</c:v>
                </c:pt>
                <c:pt idx="17">
                  <c:v>-0.49056835404083138</c:v>
                </c:pt>
                <c:pt idx="18">
                  <c:v>-0.66795606370461791</c:v>
                </c:pt>
                <c:pt idx="19">
                  <c:v>-0.69523571033990139</c:v>
                </c:pt>
                <c:pt idx="20">
                  <c:v>-0.43363801154778053</c:v>
                </c:pt>
                <c:pt idx="21">
                  <c:v>-0.83760004871929861</c:v>
                </c:pt>
                <c:pt idx="22">
                  <c:v>1</c:v>
                </c:pt>
                <c:pt idx="23">
                  <c:v>0.34153689803508841</c:v>
                </c:pt>
                <c:pt idx="24">
                  <c:v>-0.71428573131561279</c:v>
                </c:pt>
                <c:pt idx="25">
                  <c:v>-0.53998018338899667</c:v>
                </c:pt>
                <c:pt idx="26">
                  <c:v>-0.34840962386575508</c:v>
                </c:pt>
                <c:pt idx="27">
                  <c:v>-0.75489397668268543</c:v>
                </c:pt>
                <c:pt idx="28">
                  <c:v>1</c:v>
                </c:pt>
                <c:pt idx="29">
                  <c:v>0.86102429669141367</c:v>
                </c:pt>
                <c:pt idx="30">
                  <c:v>-0.51393804066989757</c:v>
                </c:pt>
                <c:pt idx="31">
                  <c:v>0.80852546200843589</c:v>
                </c:pt>
                <c:pt idx="32">
                  <c:v>-0.73166740777756167</c:v>
                </c:pt>
                <c:pt idx="33">
                  <c:v>0.68172567482489221</c:v>
                </c:pt>
                <c:pt idx="34">
                  <c:v>-0.91123629715864052</c:v>
                </c:pt>
                <c:pt idx="35">
                  <c:v>-1</c:v>
                </c:pt>
                <c:pt idx="36">
                  <c:v>0.58276064120522841</c:v>
                </c:pt>
                <c:pt idx="37">
                  <c:v>-0.76380668772224347</c:v>
                </c:pt>
                <c:pt idx="38">
                  <c:v>-0.69184718008965307</c:v>
                </c:pt>
                <c:pt idx="39">
                  <c:v>-0.940534965083478</c:v>
                </c:pt>
                <c:pt idx="40">
                  <c:v>-0.25410274642867614</c:v>
                </c:pt>
                <c:pt idx="41">
                  <c:v>-0.88711367765793558</c:v>
                </c:pt>
                <c:pt idx="42">
                  <c:v>-0.85417067588676698</c:v>
                </c:pt>
                <c:pt idx="43">
                  <c:v>-0.54031260770508049</c:v>
                </c:pt>
                <c:pt idx="44">
                  <c:v>-0.20815344374995332</c:v>
                </c:pt>
                <c:pt idx="45">
                  <c:v>-0.94980723839799974</c:v>
                </c:pt>
                <c:pt idx="46">
                  <c:v>0.29304686176635963</c:v>
                </c:pt>
                <c:pt idx="47">
                  <c:v>0.41359803997667099</c:v>
                </c:pt>
                <c:pt idx="48">
                  <c:v>-0.53725011372733078</c:v>
                </c:pt>
                <c:pt idx="49">
                  <c:v>-0.10268361889929695</c:v>
                </c:pt>
                <c:pt idx="50">
                  <c:v>-1</c:v>
                </c:pt>
                <c:pt idx="51">
                  <c:v>-0.51893356020036452</c:v>
                </c:pt>
                <c:pt idx="52">
                  <c:v>-0.73429722188493185</c:v>
                </c:pt>
                <c:pt idx="53">
                  <c:v>0.63918795301023412</c:v>
                </c:pt>
                <c:pt idx="54">
                  <c:v>-0.86486481626735667</c:v>
                </c:pt>
                <c:pt idx="55">
                  <c:v>-1</c:v>
                </c:pt>
                <c:pt idx="56">
                  <c:v>-0.99249235788902601</c:v>
                </c:pt>
                <c:pt idx="57">
                  <c:v>-0.75916250183195355</c:v>
                </c:pt>
                <c:pt idx="58">
                  <c:v>-0.94447160613627501</c:v>
                </c:pt>
                <c:pt idx="59">
                  <c:v>-0.52268833595272635</c:v>
                </c:pt>
                <c:pt idx="60">
                  <c:v>-0.73411391910473744</c:v>
                </c:pt>
                <c:pt idx="61">
                  <c:v>-0.95049536745706031</c:v>
                </c:pt>
                <c:pt idx="62">
                  <c:v>-0.14091156534290081</c:v>
                </c:pt>
                <c:pt idx="63">
                  <c:v>-0.5</c:v>
                </c:pt>
                <c:pt idx="64">
                  <c:v>-0.96898534760114752</c:v>
                </c:pt>
                <c:pt idx="65">
                  <c:v>-0.43534941228283769</c:v>
                </c:pt>
                <c:pt idx="66">
                  <c:v>-0.91213484142183954</c:v>
                </c:pt>
                <c:pt idx="67">
                  <c:v>-0.71087033538454802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0.10270834732506896</c:v>
                </c:pt>
                <c:pt idx="73">
                  <c:v>-0.71798119226182655</c:v>
                </c:pt>
                <c:pt idx="74">
                  <c:v>-0.99039404873397907</c:v>
                </c:pt>
                <c:pt idx="75">
                  <c:v>-0.59836821203903989</c:v>
                </c:pt>
                <c:pt idx="76">
                  <c:v>-0.9933134175158389</c:v>
                </c:pt>
                <c:pt idx="77">
                  <c:v>-0.94896820651054425</c:v>
                </c:pt>
                <c:pt idx="78">
                  <c:v>-0.70645912120559495</c:v>
                </c:pt>
                <c:pt idx="79">
                  <c:v>-1</c:v>
                </c:pt>
                <c:pt idx="80">
                  <c:v>-1</c:v>
                </c:pt>
                <c:pt idx="81">
                  <c:v>-0.97399009241081791</c:v>
                </c:pt>
                <c:pt idx="82">
                  <c:v>-0.10939550958965359</c:v>
                </c:pt>
                <c:pt idx="83">
                  <c:v>-0.85067054135749398</c:v>
                </c:pt>
                <c:pt idx="84">
                  <c:v>-0.83124982295389116</c:v>
                </c:pt>
                <c:pt idx="85">
                  <c:v>-0.83333331346511841</c:v>
                </c:pt>
                <c:pt idx="86">
                  <c:v>-0.74557365476256321</c:v>
                </c:pt>
                <c:pt idx="87">
                  <c:v>0.55597964440773695</c:v>
                </c:pt>
                <c:pt idx="88">
                  <c:v>0.97515924596790271</c:v>
                </c:pt>
                <c:pt idx="89">
                  <c:v>0.1374388139579254</c:v>
                </c:pt>
                <c:pt idx="90">
                  <c:v>0.13671619529583845</c:v>
                </c:pt>
                <c:pt idx="91">
                  <c:v>0.57802722540079965</c:v>
                </c:pt>
                <c:pt idx="92">
                  <c:v>-0.35846557250132516</c:v>
                </c:pt>
                <c:pt idx="93">
                  <c:v>-1</c:v>
                </c:pt>
                <c:pt idx="94">
                  <c:v>-0.29322643443696228</c:v>
                </c:pt>
                <c:pt idx="95">
                  <c:v>-0.78631207605247833</c:v>
                </c:pt>
                <c:pt idx="96">
                  <c:v>0.33454961074045153</c:v>
                </c:pt>
                <c:pt idx="97">
                  <c:v>0.75</c:v>
                </c:pt>
                <c:pt idx="98">
                  <c:v>1</c:v>
                </c:pt>
                <c:pt idx="99">
                  <c:v>0.75</c:v>
                </c:pt>
              </c:numCache>
            </c:numRef>
          </c:xVal>
          <c:yVal>
            <c:numRef>
              <c:f>Grafik7!$I$2:$I$101</c:f>
              <c:numCache>
                <c:formatCode>General</c:formatCode>
                <c:ptCount val="100"/>
                <c:pt idx="92">
                  <c:v>0.65050807901544228</c:v>
                </c:pt>
                <c:pt idx="94">
                  <c:v>0.69467235391804616</c:v>
                </c:pt>
                <c:pt idx="99">
                  <c:v>0.85934567025713315</c:v>
                </c:pt>
              </c:numCache>
            </c:numRef>
          </c:yVal>
          <c:bubbleSize>
            <c:numRef>
              <c:f>Grafik7!$J$2:$J$101</c:f>
              <c:numCache>
                <c:formatCode>General</c:formatCode>
                <c:ptCount val="100"/>
                <c:pt idx="81">
                  <c:v>0.55559012680338116</c:v>
                </c:pt>
                <c:pt idx="93">
                  <c:v>0.68605622244051667</c:v>
                </c:pt>
                <c:pt idx="95">
                  <c:v>0.71047765294325271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F831-4A32-9BBC-08017F6BB2F4}"/>
            </c:ext>
          </c:extLst>
        </c:ser>
        <c:ser>
          <c:idx val="12"/>
          <c:order val="12"/>
          <c:tx>
            <c:strRef>
              <c:f>Grafik7!$J$1</c:f>
              <c:strCache>
                <c:ptCount val="1"/>
                <c:pt idx="0">
                  <c:v>Berufe des Marketing und Vertriebs</c:v>
                </c:pt>
              </c:strCache>
            </c:strRef>
          </c:tx>
          <c:spPr>
            <a:solidFill>
              <a:srgbClr val="F69F16"/>
            </a:solidFill>
            <a:ln w="25400">
              <a:noFill/>
            </a:ln>
            <a:effectLst/>
          </c:spPr>
          <c:invertIfNegative val="0"/>
          <c:xVal>
            <c:numRef>
              <c:f>Grafik7!$C$2:$C$101</c:f>
              <c:numCache>
                <c:formatCode>General</c:formatCode>
                <c:ptCount val="100"/>
                <c:pt idx="0">
                  <c:v>-1</c:v>
                </c:pt>
                <c:pt idx="1">
                  <c:v>-0.9701103247264985</c:v>
                </c:pt>
                <c:pt idx="2">
                  <c:v>-0.94380534268894045</c:v>
                </c:pt>
                <c:pt idx="3">
                  <c:v>-0.68817889525793685</c:v>
                </c:pt>
                <c:pt idx="4">
                  <c:v>-0.67859794431836207</c:v>
                </c:pt>
                <c:pt idx="5">
                  <c:v>-0.99462341146104849</c:v>
                </c:pt>
                <c:pt idx="6">
                  <c:v>-0.75</c:v>
                </c:pt>
                <c:pt idx="7">
                  <c:v>0.22061026839828488</c:v>
                </c:pt>
                <c:pt idx="8">
                  <c:v>-1</c:v>
                </c:pt>
                <c:pt idx="9">
                  <c:v>-0.5952486113281894</c:v>
                </c:pt>
                <c:pt idx="10">
                  <c:v>0.2438407629798946</c:v>
                </c:pt>
                <c:pt idx="11">
                  <c:v>-0.3333333432674408</c:v>
                </c:pt>
                <c:pt idx="12">
                  <c:v>-0.15564128931245427</c:v>
                </c:pt>
                <c:pt idx="13">
                  <c:v>-1</c:v>
                </c:pt>
                <c:pt idx="14">
                  <c:v>-0.64983368274369013</c:v>
                </c:pt>
                <c:pt idx="15">
                  <c:v>-0.59737479698630014</c:v>
                </c:pt>
                <c:pt idx="16">
                  <c:v>3.9515728886011632E-2</c:v>
                </c:pt>
                <c:pt idx="17">
                  <c:v>-0.49056835404083138</c:v>
                </c:pt>
                <c:pt idx="18">
                  <c:v>-0.66795606370461791</c:v>
                </c:pt>
                <c:pt idx="19">
                  <c:v>-0.69523571033990139</c:v>
                </c:pt>
                <c:pt idx="20">
                  <c:v>-0.43363801154778053</c:v>
                </c:pt>
                <c:pt idx="21">
                  <c:v>-0.83760004871929861</c:v>
                </c:pt>
                <c:pt idx="22">
                  <c:v>1</c:v>
                </c:pt>
                <c:pt idx="23">
                  <c:v>0.34153689803508841</c:v>
                </c:pt>
                <c:pt idx="24">
                  <c:v>-0.71428573131561279</c:v>
                </c:pt>
                <c:pt idx="25">
                  <c:v>-0.53998018338899667</c:v>
                </c:pt>
                <c:pt idx="26">
                  <c:v>-0.34840962386575508</c:v>
                </c:pt>
                <c:pt idx="27">
                  <c:v>-0.75489397668268543</c:v>
                </c:pt>
                <c:pt idx="28">
                  <c:v>1</c:v>
                </c:pt>
                <c:pt idx="29">
                  <c:v>0.86102429669141367</c:v>
                </c:pt>
                <c:pt idx="30">
                  <c:v>-0.51393804066989757</c:v>
                </c:pt>
                <c:pt idx="31">
                  <c:v>0.80852546200843589</c:v>
                </c:pt>
                <c:pt idx="32">
                  <c:v>-0.73166740777756167</c:v>
                </c:pt>
                <c:pt idx="33">
                  <c:v>0.68172567482489221</c:v>
                </c:pt>
                <c:pt idx="34">
                  <c:v>-0.91123629715864052</c:v>
                </c:pt>
                <c:pt idx="35">
                  <c:v>-1</c:v>
                </c:pt>
                <c:pt idx="36">
                  <c:v>0.58276064120522841</c:v>
                </c:pt>
                <c:pt idx="37">
                  <c:v>-0.76380668772224347</c:v>
                </c:pt>
                <c:pt idx="38">
                  <c:v>-0.69184718008965307</c:v>
                </c:pt>
                <c:pt idx="39">
                  <c:v>-0.940534965083478</c:v>
                </c:pt>
                <c:pt idx="40">
                  <c:v>-0.25410274642867614</c:v>
                </c:pt>
                <c:pt idx="41">
                  <c:v>-0.88711367765793558</c:v>
                </c:pt>
                <c:pt idx="42">
                  <c:v>-0.85417067588676698</c:v>
                </c:pt>
                <c:pt idx="43">
                  <c:v>-0.54031260770508049</c:v>
                </c:pt>
                <c:pt idx="44">
                  <c:v>-0.20815344374995332</c:v>
                </c:pt>
                <c:pt idx="45">
                  <c:v>-0.94980723839799974</c:v>
                </c:pt>
                <c:pt idx="46">
                  <c:v>0.29304686176635963</c:v>
                </c:pt>
                <c:pt idx="47">
                  <c:v>0.41359803997667099</c:v>
                </c:pt>
                <c:pt idx="48">
                  <c:v>-0.53725011372733078</c:v>
                </c:pt>
                <c:pt idx="49">
                  <c:v>-0.10268361889929695</c:v>
                </c:pt>
                <c:pt idx="50">
                  <c:v>-1</c:v>
                </c:pt>
                <c:pt idx="51">
                  <c:v>-0.51893356020036452</c:v>
                </c:pt>
                <c:pt idx="52">
                  <c:v>-0.73429722188493185</c:v>
                </c:pt>
                <c:pt idx="53">
                  <c:v>0.63918795301023412</c:v>
                </c:pt>
                <c:pt idx="54">
                  <c:v>-0.86486481626735667</c:v>
                </c:pt>
                <c:pt idx="55">
                  <c:v>-1</c:v>
                </c:pt>
                <c:pt idx="56">
                  <c:v>-0.99249235788902601</c:v>
                </c:pt>
                <c:pt idx="57">
                  <c:v>-0.75916250183195355</c:v>
                </c:pt>
                <c:pt idx="58">
                  <c:v>-0.94447160613627501</c:v>
                </c:pt>
                <c:pt idx="59">
                  <c:v>-0.52268833595272635</c:v>
                </c:pt>
                <c:pt idx="60">
                  <c:v>-0.73411391910473744</c:v>
                </c:pt>
                <c:pt idx="61">
                  <c:v>-0.95049536745706031</c:v>
                </c:pt>
                <c:pt idx="62">
                  <c:v>-0.14091156534290081</c:v>
                </c:pt>
                <c:pt idx="63">
                  <c:v>-0.5</c:v>
                </c:pt>
                <c:pt idx="64">
                  <c:v>-0.96898534760114752</c:v>
                </c:pt>
                <c:pt idx="65">
                  <c:v>-0.43534941228283769</c:v>
                </c:pt>
                <c:pt idx="66">
                  <c:v>-0.91213484142183954</c:v>
                </c:pt>
                <c:pt idx="67">
                  <c:v>-0.71087033538454802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0.10270834732506896</c:v>
                </c:pt>
                <c:pt idx="73">
                  <c:v>-0.71798119226182655</c:v>
                </c:pt>
                <c:pt idx="74">
                  <c:v>-0.99039404873397907</c:v>
                </c:pt>
                <c:pt idx="75">
                  <c:v>-0.59836821203903989</c:v>
                </c:pt>
                <c:pt idx="76">
                  <c:v>-0.9933134175158389</c:v>
                </c:pt>
                <c:pt idx="77">
                  <c:v>-0.94896820651054425</c:v>
                </c:pt>
                <c:pt idx="78">
                  <c:v>-0.70645912120559495</c:v>
                </c:pt>
                <c:pt idx="79">
                  <c:v>-1</c:v>
                </c:pt>
                <c:pt idx="80">
                  <c:v>-1</c:v>
                </c:pt>
                <c:pt idx="81">
                  <c:v>-0.97399009241081791</c:v>
                </c:pt>
                <c:pt idx="82">
                  <c:v>-0.10939550958965359</c:v>
                </c:pt>
                <c:pt idx="83">
                  <c:v>-0.85067054135749398</c:v>
                </c:pt>
                <c:pt idx="84">
                  <c:v>-0.83124982295389116</c:v>
                </c:pt>
                <c:pt idx="85">
                  <c:v>-0.83333331346511841</c:v>
                </c:pt>
                <c:pt idx="86">
                  <c:v>-0.74557365476256321</c:v>
                </c:pt>
                <c:pt idx="87">
                  <c:v>0.55597964440773695</c:v>
                </c:pt>
                <c:pt idx="88">
                  <c:v>0.97515924596790271</c:v>
                </c:pt>
                <c:pt idx="89">
                  <c:v>0.1374388139579254</c:v>
                </c:pt>
                <c:pt idx="90">
                  <c:v>0.13671619529583845</c:v>
                </c:pt>
                <c:pt idx="91">
                  <c:v>0.57802722540079965</c:v>
                </c:pt>
                <c:pt idx="92">
                  <c:v>-0.35846557250132516</c:v>
                </c:pt>
                <c:pt idx="93">
                  <c:v>-1</c:v>
                </c:pt>
                <c:pt idx="94">
                  <c:v>-0.29322643443696228</c:v>
                </c:pt>
                <c:pt idx="95">
                  <c:v>-0.78631207605247833</c:v>
                </c:pt>
                <c:pt idx="96">
                  <c:v>0.33454961074045153</c:v>
                </c:pt>
                <c:pt idx="97">
                  <c:v>0.75</c:v>
                </c:pt>
                <c:pt idx="98">
                  <c:v>1</c:v>
                </c:pt>
                <c:pt idx="99">
                  <c:v>0.75</c:v>
                </c:pt>
              </c:numCache>
            </c:numRef>
          </c:xVal>
          <c:yVal>
            <c:numRef>
              <c:f>Grafik7!$J$2:$J$101</c:f>
              <c:numCache>
                <c:formatCode>General</c:formatCode>
                <c:ptCount val="100"/>
                <c:pt idx="81">
                  <c:v>0.55559012680338116</c:v>
                </c:pt>
                <c:pt idx="93">
                  <c:v>0.68605622244051667</c:v>
                </c:pt>
                <c:pt idx="95">
                  <c:v>0.71047765294325271</c:v>
                </c:pt>
              </c:numCache>
            </c:numRef>
          </c:yVal>
          <c:bubbleSize>
            <c:numRef>
              <c:f>Grafik7!$E$2:$E$101</c:f>
              <c:numCache>
                <c:formatCode>General</c:formatCode>
                <c:ptCount val="100"/>
                <c:pt idx="0">
                  <c:v>10832</c:v>
                </c:pt>
                <c:pt idx="1">
                  <c:v>3063</c:v>
                </c:pt>
                <c:pt idx="2">
                  <c:v>7949</c:v>
                </c:pt>
                <c:pt idx="3">
                  <c:v>3854</c:v>
                </c:pt>
                <c:pt idx="4">
                  <c:v>1356</c:v>
                </c:pt>
                <c:pt idx="5">
                  <c:v>6080</c:v>
                </c:pt>
                <c:pt idx="6">
                  <c:v>2362</c:v>
                </c:pt>
                <c:pt idx="7">
                  <c:v>15365</c:v>
                </c:pt>
                <c:pt idx="8">
                  <c:v>3214</c:v>
                </c:pt>
                <c:pt idx="9">
                  <c:v>172</c:v>
                </c:pt>
                <c:pt idx="10">
                  <c:v>1921</c:v>
                </c:pt>
                <c:pt idx="11">
                  <c:v>7172</c:v>
                </c:pt>
                <c:pt idx="12">
                  <c:v>1397</c:v>
                </c:pt>
                <c:pt idx="13">
                  <c:v>5636</c:v>
                </c:pt>
                <c:pt idx="14">
                  <c:v>3164</c:v>
                </c:pt>
                <c:pt idx="15">
                  <c:v>1473</c:v>
                </c:pt>
                <c:pt idx="16">
                  <c:v>104</c:v>
                </c:pt>
                <c:pt idx="17">
                  <c:v>300</c:v>
                </c:pt>
                <c:pt idx="18">
                  <c:v>354</c:v>
                </c:pt>
                <c:pt idx="19">
                  <c:v>114</c:v>
                </c:pt>
                <c:pt idx="20">
                  <c:v>150</c:v>
                </c:pt>
                <c:pt idx="21">
                  <c:v>353</c:v>
                </c:pt>
                <c:pt idx="22">
                  <c:v>179</c:v>
                </c:pt>
                <c:pt idx="23">
                  <c:v>1353</c:v>
                </c:pt>
                <c:pt idx="24">
                  <c:v>101</c:v>
                </c:pt>
                <c:pt idx="25">
                  <c:v>1323</c:v>
                </c:pt>
                <c:pt idx="26">
                  <c:v>4666</c:v>
                </c:pt>
                <c:pt idx="27">
                  <c:v>2081</c:v>
                </c:pt>
                <c:pt idx="28">
                  <c:v>231</c:v>
                </c:pt>
                <c:pt idx="29">
                  <c:v>136</c:v>
                </c:pt>
                <c:pt idx="30">
                  <c:v>1597</c:v>
                </c:pt>
                <c:pt idx="31">
                  <c:v>217</c:v>
                </c:pt>
                <c:pt idx="32">
                  <c:v>1042</c:v>
                </c:pt>
                <c:pt idx="33">
                  <c:v>168</c:v>
                </c:pt>
                <c:pt idx="34">
                  <c:v>4347</c:v>
                </c:pt>
                <c:pt idx="35">
                  <c:v>1533</c:v>
                </c:pt>
                <c:pt idx="36">
                  <c:v>657</c:v>
                </c:pt>
                <c:pt idx="37">
                  <c:v>764</c:v>
                </c:pt>
                <c:pt idx="38">
                  <c:v>12974</c:v>
                </c:pt>
                <c:pt idx="39">
                  <c:v>442</c:v>
                </c:pt>
                <c:pt idx="40">
                  <c:v>477</c:v>
                </c:pt>
                <c:pt idx="41">
                  <c:v>635</c:v>
                </c:pt>
                <c:pt idx="42">
                  <c:v>739</c:v>
                </c:pt>
                <c:pt idx="43">
                  <c:v>1110</c:v>
                </c:pt>
                <c:pt idx="44">
                  <c:v>707</c:v>
                </c:pt>
                <c:pt idx="45">
                  <c:v>4928</c:v>
                </c:pt>
                <c:pt idx="46">
                  <c:v>663</c:v>
                </c:pt>
                <c:pt idx="47">
                  <c:v>525</c:v>
                </c:pt>
                <c:pt idx="48">
                  <c:v>3018</c:v>
                </c:pt>
                <c:pt idx="49">
                  <c:v>272</c:v>
                </c:pt>
                <c:pt idx="50">
                  <c:v>148</c:v>
                </c:pt>
                <c:pt idx="51">
                  <c:v>5444</c:v>
                </c:pt>
                <c:pt idx="52">
                  <c:v>597</c:v>
                </c:pt>
                <c:pt idx="53">
                  <c:v>805</c:v>
                </c:pt>
                <c:pt idx="54">
                  <c:v>234</c:v>
                </c:pt>
                <c:pt idx="55">
                  <c:v>1139</c:v>
                </c:pt>
                <c:pt idx="56">
                  <c:v>1725</c:v>
                </c:pt>
                <c:pt idx="57">
                  <c:v>407</c:v>
                </c:pt>
                <c:pt idx="58">
                  <c:v>1689</c:v>
                </c:pt>
                <c:pt idx="59">
                  <c:v>428</c:v>
                </c:pt>
                <c:pt idx="60">
                  <c:v>839</c:v>
                </c:pt>
                <c:pt idx="61">
                  <c:v>783</c:v>
                </c:pt>
                <c:pt idx="62">
                  <c:v>256</c:v>
                </c:pt>
                <c:pt idx="63">
                  <c:v>158</c:v>
                </c:pt>
                <c:pt idx="64">
                  <c:v>1834</c:v>
                </c:pt>
                <c:pt idx="65">
                  <c:v>1070</c:v>
                </c:pt>
                <c:pt idx="66">
                  <c:v>527</c:v>
                </c:pt>
                <c:pt idx="67">
                  <c:v>2395</c:v>
                </c:pt>
                <c:pt idx="68">
                  <c:v>330</c:v>
                </c:pt>
                <c:pt idx="69">
                  <c:v>3022</c:v>
                </c:pt>
                <c:pt idx="70">
                  <c:v>309</c:v>
                </c:pt>
                <c:pt idx="71">
                  <c:v>2470</c:v>
                </c:pt>
                <c:pt idx="72">
                  <c:v>982</c:v>
                </c:pt>
                <c:pt idx="73">
                  <c:v>3297</c:v>
                </c:pt>
                <c:pt idx="74">
                  <c:v>1667</c:v>
                </c:pt>
                <c:pt idx="75">
                  <c:v>4519</c:v>
                </c:pt>
                <c:pt idx="76">
                  <c:v>3630</c:v>
                </c:pt>
                <c:pt idx="77">
                  <c:v>1696</c:v>
                </c:pt>
                <c:pt idx="78">
                  <c:v>370</c:v>
                </c:pt>
                <c:pt idx="79">
                  <c:v>275</c:v>
                </c:pt>
                <c:pt idx="80">
                  <c:v>2490</c:v>
                </c:pt>
                <c:pt idx="81">
                  <c:v>3493</c:v>
                </c:pt>
                <c:pt idx="82">
                  <c:v>1972</c:v>
                </c:pt>
                <c:pt idx="83">
                  <c:v>304</c:v>
                </c:pt>
                <c:pt idx="84">
                  <c:v>944</c:v>
                </c:pt>
                <c:pt idx="85">
                  <c:v>228</c:v>
                </c:pt>
                <c:pt idx="86">
                  <c:v>1588</c:v>
                </c:pt>
                <c:pt idx="87">
                  <c:v>3541</c:v>
                </c:pt>
                <c:pt idx="88">
                  <c:v>1190</c:v>
                </c:pt>
                <c:pt idx="89">
                  <c:v>1253</c:v>
                </c:pt>
                <c:pt idx="90">
                  <c:v>1484</c:v>
                </c:pt>
                <c:pt idx="91">
                  <c:v>5246</c:v>
                </c:pt>
                <c:pt idx="92">
                  <c:v>377</c:v>
                </c:pt>
                <c:pt idx="93">
                  <c:v>4762</c:v>
                </c:pt>
                <c:pt idx="94">
                  <c:v>15122</c:v>
                </c:pt>
                <c:pt idx="95">
                  <c:v>4032</c:v>
                </c:pt>
                <c:pt idx="96">
                  <c:v>3871</c:v>
                </c:pt>
                <c:pt idx="97">
                  <c:v>19896</c:v>
                </c:pt>
                <c:pt idx="98">
                  <c:v>1912</c:v>
                </c:pt>
                <c:pt idx="99">
                  <c:v>487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F831-4A32-9BBC-08017F6BB2F4}"/>
            </c:ext>
          </c:extLst>
        </c:ser>
        <c:ser>
          <c:idx val="13"/>
          <c:order val="13"/>
          <c:spPr>
            <a:ln w="25400"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F831-4A32-9BBC-08017F6BB2F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alpha val="40000"/>
                </a:schemeClr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831-4A32-9BBC-08017F6BB2F4}"/>
              </c:ext>
            </c:extLst>
          </c:dPt>
          <c:xVal>
            <c:numRef>
              <c:f>Grafik7!$C$2:$C$101</c:f>
              <c:numCache>
                <c:formatCode>General</c:formatCode>
                <c:ptCount val="100"/>
                <c:pt idx="0">
                  <c:v>-1</c:v>
                </c:pt>
                <c:pt idx="1">
                  <c:v>-0.9701103247264985</c:v>
                </c:pt>
                <c:pt idx="2">
                  <c:v>-0.94380534268894045</c:v>
                </c:pt>
                <c:pt idx="3">
                  <c:v>-0.68817889525793685</c:v>
                </c:pt>
                <c:pt idx="4">
                  <c:v>-0.67859794431836207</c:v>
                </c:pt>
                <c:pt idx="5">
                  <c:v>-0.99462341146104849</c:v>
                </c:pt>
                <c:pt idx="6">
                  <c:v>-0.75</c:v>
                </c:pt>
                <c:pt idx="7">
                  <c:v>0.22061026839828488</c:v>
                </c:pt>
                <c:pt idx="8">
                  <c:v>-1</c:v>
                </c:pt>
                <c:pt idx="9">
                  <c:v>-0.5952486113281894</c:v>
                </c:pt>
                <c:pt idx="10">
                  <c:v>0.2438407629798946</c:v>
                </c:pt>
                <c:pt idx="11">
                  <c:v>-0.3333333432674408</c:v>
                </c:pt>
                <c:pt idx="12">
                  <c:v>-0.15564128931245427</c:v>
                </c:pt>
                <c:pt idx="13">
                  <c:v>-1</c:v>
                </c:pt>
                <c:pt idx="14">
                  <c:v>-0.64983368274369013</c:v>
                </c:pt>
                <c:pt idx="15">
                  <c:v>-0.59737479698630014</c:v>
                </c:pt>
                <c:pt idx="16">
                  <c:v>3.9515728886011632E-2</c:v>
                </c:pt>
                <c:pt idx="17">
                  <c:v>-0.49056835404083138</c:v>
                </c:pt>
                <c:pt idx="18">
                  <c:v>-0.66795606370461791</c:v>
                </c:pt>
                <c:pt idx="19">
                  <c:v>-0.69523571033990139</c:v>
                </c:pt>
                <c:pt idx="20">
                  <c:v>-0.43363801154778053</c:v>
                </c:pt>
                <c:pt idx="21">
                  <c:v>-0.83760004871929861</c:v>
                </c:pt>
                <c:pt idx="22">
                  <c:v>1</c:v>
                </c:pt>
                <c:pt idx="23">
                  <c:v>0.34153689803508841</c:v>
                </c:pt>
                <c:pt idx="24">
                  <c:v>-0.71428573131561279</c:v>
                </c:pt>
                <c:pt idx="25">
                  <c:v>-0.53998018338899667</c:v>
                </c:pt>
                <c:pt idx="26">
                  <c:v>-0.34840962386575508</c:v>
                </c:pt>
                <c:pt idx="27">
                  <c:v>-0.75489397668268543</c:v>
                </c:pt>
                <c:pt idx="28">
                  <c:v>1</c:v>
                </c:pt>
                <c:pt idx="29">
                  <c:v>0.86102429669141367</c:v>
                </c:pt>
                <c:pt idx="30">
                  <c:v>-0.51393804066989757</c:v>
                </c:pt>
                <c:pt idx="31">
                  <c:v>0.80852546200843589</c:v>
                </c:pt>
                <c:pt idx="32">
                  <c:v>-0.73166740777756167</c:v>
                </c:pt>
                <c:pt idx="33">
                  <c:v>0.68172567482489221</c:v>
                </c:pt>
                <c:pt idx="34">
                  <c:v>-0.91123629715864052</c:v>
                </c:pt>
                <c:pt idx="35">
                  <c:v>-1</c:v>
                </c:pt>
                <c:pt idx="36">
                  <c:v>0.58276064120522841</c:v>
                </c:pt>
                <c:pt idx="37">
                  <c:v>-0.76380668772224347</c:v>
                </c:pt>
                <c:pt idx="38">
                  <c:v>-0.69184718008965307</c:v>
                </c:pt>
                <c:pt idx="39">
                  <c:v>-0.940534965083478</c:v>
                </c:pt>
                <c:pt idx="40">
                  <c:v>-0.25410274642867614</c:v>
                </c:pt>
                <c:pt idx="41">
                  <c:v>-0.88711367765793558</c:v>
                </c:pt>
                <c:pt idx="42">
                  <c:v>-0.85417067588676698</c:v>
                </c:pt>
                <c:pt idx="43">
                  <c:v>-0.54031260770508049</c:v>
                </c:pt>
                <c:pt idx="44">
                  <c:v>-0.20815344374995332</c:v>
                </c:pt>
                <c:pt idx="45">
                  <c:v>-0.94980723839799974</c:v>
                </c:pt>
                <c:pt idx="46">
                  <c:v>0.29304686176635963</c:v>
                </c:pt>
                <c:pt idx="47">
                  <c:v>0.41359803997667099</c:v>
                </c:pt>
                <c:pt idx="48">
                  <c:v>-0.53725011372733078</c:v>
                </c:pt>
                <c:pt idx="49">
                  <c:v>-0.10268361889929695</c:v>
                </c:pt>
                <c:pt idx="50">
                  <c:v>-1</c:v>
                </c:pt>
                <c:pt idx="51">
                  <c:v>-0.51893356020036452</c:v>
                </c:pt>
                <c:pt idx="52">
                  <c:v>-0.73429722188493185</c:v>
                </c:pt>
                <c:pt idx="53">
                  <c:v>0.63918795301023412</c:v>
                </c:pt>
                <c:pt idx="54">
                  <c:v>-0.86486481626735667</c:v>
                </c:pt>
                <c:pt idx="55">
                  <c:v>-1</c:v>
                </c:pt>
                <c:pt idx="56">
                  <c:v>-0.99249235788902601</c:v>
                </c:pt>
                <c:pt idx="57">
                  <c:v>-0.75916250183195355</c:v>
                </c:pt>
                <c:pt idx="58">
                  <c:v>-0.94447160613627501</c:v>
                </c:pt>
                <c:pt idx="59">
                  <c:v>-0.52268833595272635</c:v>
                </c:pt>
                <c:pt idx="60">
                  <c:v>-0.73411391910473744</c:v>
                </c:pt>
                <c:pt idx="61">
                  <c:v>-0.95049536745706031</c:v>
                </c:pt>
                <c:pt idx="62">
                  <c:v>-0.14091156534290081</c:v>
                </c:pt>
                <c:pt idx="63">
                  <c:v>-0.5</c:v>
                </c:pt>
                <c:pt idx="64">
                  <c:v>-0.96898534760114752</c:v>
                </c:pt>
                <c:pt idx="65">
                  <c:v>-0.43534941228283769</c:v>
                </c:pt>
                <c:pt idx="66">
                  <c:v>-0.91213484142183954</c:v>
                </c:pt>
                <c:pt idx="67">
                  <c:v>-0.71087033538454802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0.10270834732506896</c:v>
                </c:pt>
                <c:pt idx="73">
                  <c:v>-0.71798119226182655</c:v>
                </c:pt>
                <c:pt idx="74">
                  <c:v>-0.99039404873397907</c:v>
                </c:pt>
                <c:pt idx="75">
                  <c:v>-0.59836821203903989</c:v>
                </c:pt>
                <c:pt idx="76">
                  <c:v>-0.9933134175158389</c:v>
                </c:pt>
                <c:pt idx="77">
                  <c:v>-0.94896820651054425</c:v>
                </c:pt>
                <c:pt idx="78">
                  <c:v>-0.70645912120559495</c:v>
                </c:pt>
                <c:pt idx="79">
                  <c:v>-1</c:v>
                </c:pt>
                <c:pt idx="80">
                  <c:v>-1</c:v>
                </c:pt>
                <c:pt idx="81">
                  <c:v>-0.97399009241081791</c:v>
                </c:pt>
                <c:pt idx="82">
                  <c:v>-0.10939550958965359</c:v>
                </c:pt>
                <c:pt idx="83">
                  <c:v>-0.85067054135749398</c:v>
                </c:pt>
                <c:pt idx="84">
                  <c:v>-0.83124982295389116</c:v>
                </c:pt>
                <c:pt idx="85">
                  <c:v>-0.83333331346511841</c:v>
                </c:pt>
                <c:pt idx="86">
                  <c:v>-0.74557365476256321</c:v>
                </c:pt>
                <c:pt idx="87">
                  <c:v>0.55597964440773695</c:v>
                </c:pt>
                <c:pt idx="88">
                  <c:v>0.97515924596790271</c:v>
                </c:pt>
                <c:pt idx="89">
                  <c:v>0.1374388139579254</c:v>
                </c:pt>
                <c:pt idx="90">
                  <c:v>0.13671619529583845</c:v>
                </c:pt>
                <c:pt idx="91">
                  <c:v>0.57802722540079965</c:v>
                </c:pt>
                <c:pt idx="92">
                  <c:v>-0.35846557250132516</c:v>
                </c:pt>
                <c:pt idx="93">
                  <c:v>-1</c:v>
                </c:pt>
                <c:pt idx="94">
                  <c:v>-0.29322643443696228</c:v>
                </c:pt>
                <c:pt idx="95">
                  <c:v>-0.78631207605247833</c:v>
                </c:pt>
                <c:pt idx="96">
                  <c:v>0.33454961074045153</c:v>
                </c:pt>
                <c:pt idx="97">
                  <c:v>0.75</c:v>
                </c:pt>
                <c:pt idx="98">
                  <c:v>1</c:v>
                </c:pt>
                <c:pt idx="99">
                  <c:v>0.75</c:v>
                </c:pt>
              </c:numCache>
            </c:numRef>
          </c:xVal>
          <c:yVal>
            <c:numRef>
              <c:f>Grafik7!$G$2:$G$101</c:f>
              <c:numCache>
                <c:formatCode>General</c:formatCode>
                <c:ptCount val="100"/>
                <c:pt idx="7">
                  <c:v>0.13581814307227036</c:v>
                </c:pt>
                <c:pt idx="10">
                  <c:v>0.19927825883639971</c:v>
                </c:pt>
                <c:pt idx="22">
                  <c:v>0.26127822673219891</c:v>
                </c:pt>
                <c:pt idx="23">
                  <c:v>0.27047087597723179</c:v>
                </c:pt>
                <c:pt idx="29">
                  <c:v>0.2945886223324839</c:v>
                </c:pt>
                <c:pt idx="31">
                  <c:v>0.30133587130243439</c:v>
                </c:pt>
                <c:pt idx="33">
                  <c:v>0.31561003002938592</c:v>
                </c:pt>
                <c:pt idx="36">
                  <c:v>0.32188349775826247</c:v>
                </c:pt>
                <c:pt idx="47">
                  <c:v>0.36768395290991224</c:v>
                </c:pt>
                <c:pt idx="73">
                  <c:v>0.13914516539574945</c:v>
                </c:pt>
                <c:pt idx="74">
                  <c:v>0.39687390095359687</c:v>
                </c:pt>
                <c:pt idx="75">
                  <c:v>0.4098126268517388</c:v>
                </c:pt>
                <c:pt idx="76">
                  <c:v>0.50545676562332065</c:v>
                </c:pt>
              </c:numCache>
            </c:numRef>
          </c:yVal>
          <c:bubbleSize>
            <c:numRef>
              <c:f>Grafik7!$H$2:$H$101</c:f>
              <c:numCache>
                <c:formatCode>General</c:formatCode>
                <c:ptCount val="100"/>
                <c:pt idx="87">
                  <c:v>0.59785136018315521</c:v>
                </c:pt>
                <c:pt idx="88">
                  <c:v>0.62203645007367225</c:v>
                </c:pt>
                <c:pt idx="90">
                  <c:v>0.63673343086579592</c:v>
                </c:pt>
                <c:pt idx="91">
                  <c:v>0.64316652528871465</c:v>
                </c:pt>
                <c:pt idx="96">
                  <c:v>0.7160182327471063</c:v>
                </c:pt>
                <c:pt idx="97">
                  <c:v>0.73887100846505904</c:v>
                </c:pt>
                <c:pt idx="98">
                  <c:v>0.79452965273462151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F831-4A32-9BBC-08017F6BB2F4}"/>
            </c:ext>
          </c:extLst>
        </c:ser>
        <c:ser>
          <c:idx val="14"/>
          <c:order val="14"/>
          <c:spPr>
            <a:ln w="25400">
              <a:noFill/>
            </a:ln>
          </c:spPr>
          <c:invertIfNegative val="0"/>
          <c:xVal>
            <c:numRef>
              <c:f>Grafik7!$C$2:$C$101</c:f>
              <c:numCache>
                <c:formatCode>General</c:formatCode>
                <c:ptCount val="100"/>
                <c:pt idx="0">
                  <c:v>-1</c:v>
                </c:pt>
                <c:pt idx="1">
                  <c:v>-0.9701103247264985</c:v>
                </c:pt>
                <c:pt idx="2">
                  <c:v>-0.94380534268894045</c:v>
                </c:pt>
                <c:pt idx="3">
                  <c:v>-0.68817889525793685</c:v>
                </c:pt>
                <c:pt idx="4">
                  <c:v>-0.67859794431836207</c:v>
                </c:pt>
                <c:pt idx="5">
                  <c:v>-0.99462341146104849</c:v>
                </c:pt>
                <c:pt idx="6">
                  <c:v>-0.75</c:v>
                </c:pt>
                <c:pt idx="7">
                  <c:v>0.22061026839828488</c:v>
                </c:pt>
                <c:pt idx="8">
                  <c:v>-1</c:v>
                </c:pt>
                <c:pt idx="9">
                  <c:v>-0.5952486113281894</c:v>
                </c:pt>
                <c:pt idx="10">
                  <c:v>0.2438407629798946</c:v>
                </c:pt>
                <c:pt idx="11">
                  <c:v>-0.3333333432674408</c:v>
                </c:pt>
                <c:pt idx="12">
                  <c:v>-0.15564128931245427</c:v>
                </c:pt>
                <c:pt idx="13">
                  <c:v>-1</c:v>
                </c:pt>
                <c:pt idx="14">
                  <c:v>-0.64983368274369013</c:v>
                </c:pt>
                <c:pt idx="15">
                  <c:v>-0.59737479698630014</c:v>
                </c:pt>
                <c:pt idx="16">
                  <c:v>3.9515728886011632E-2</c:v>
                </c:pt>
                <c:pt idx="17">
                  <c:v>-0.49056835404083138</c:v>
                </c:pt>
                <c:pt idx="18">
                  <c:v>-0.66795606370461791</c:v>
                </c:pt>
                <c:pt idx="19">
                  <c:v>-0.69523571033990139</c:v>
                </c:pt>
                <c:pt idx="20">
                  <c:v>-0.43363801154778053</c:v>
                </c:pt>
                <c:pt idx="21">
                  <c:v>-0.83760004871929861</c:v>
                </c:pt>
                <c:pt idx="22">
                  <c:v>1</c:v>
                </c:pt>
                <c:pt idx="23">
                  <c:v>0.34153689803508841</c:v>
                </c:pt>
                <c:pt idx="24">
                  <c:v>-0.71428573131561279</c:v>
                </c:pt>
                <c:pt idx="25">
                  <c:v>-0.53998018338899667</c:v>
                </c:pt>
                <c:pt idx="26">
                  <c:v>-0.34840962386575508</c:v>
                </c:pt>
                <c:pt idx="27">
                  <c:v>-0.75489397668268543</c:v>
                </c:pt>
                <c:pt idx="28">
                  <c:v>1</c:v>
                </c:pt>
                <c:pt idx="29">
                  <c:v>0.86102429669141367</c:v>
                </c:pt>
                <c:pt idx="30">
                  <c:v>-0.51393804066989757</c:v>
                </c:pt>
                <c:pt idx="31">
                  <c:v>0.80852546200843589</c:v>
                </c:pt>
                <c:pt idx="32">
                  <c:v>-0.73166740777756167</c:v>
                </c:pt>
                <c:pt idx="33">
                  <c:v>0.68172567482489221</c:v>
                </c:pt>
                <c:pt idx="34">
                  <c:v>-0.91123629715864052</c:v>
                </c:pt>
                <c:pt idx="35">
                  <c:v>-1</c:v>
                </c:pt>
                <c:pt idx="36">
                  <c:v>0.58276064120522841</c:v>
                </c:pt>
                <c:pt idx="37">
                  <c:v>-0.76380668772224347</c:v>
                </c:pt>
                <c:pt idx="38">
                  <c:v>-0.69184718008965307</c:v>
                </c:pt>
                <c:pt idx="39">
                  <c:v>-0.940534965083478</c:v>
                </c:pt>
                <c:pt idx="40">
                  <c:v>-0.25410274642867614</c:v>
                </c:pt>
                <c:pt idx="41">
                  <c:v>-0.88711367765793558</c:v>
                </c:pt>
                <c:pt idx="42">
                  <c:v>-0.85417067588676698</c:v>
                </c:pt>
                <c:pt idx="43">
                  <c:v>-0.54031260770508049</c:v>
                </c:pt>
                <c:pt idx="44">
                  <c:v>-0.20815344374995332</c:v>
                </c:pt>
                <c:pt idx="45">
                  <c:v>-0.94980723839799974</c:v>
                </c:pt>
                <c:pt idx="46">
                  <c:v>0.29304686176635963</c:v>
                </c:pt>
                <c:pt idx="47">
                  <c:v>0.41359803997667099</c:v>
                </c:pt>
                <c:pt idx="48">
                  <c:v>-0.53725011372733078</c:v>
                </c:pt>
                <c:pt idx="49">
                  <c:v>-0.10268361889929695</c:v>
                </c:pt>
                <c:pt idx="50">
                  <c:v>-1</c:v>
                </c:pt>
                <c:pt idx="51">
                  <c:v>-0.51893356020036452</c:v>
                </c:pt>
                <c:pt idx="52">
                  <c:v>-0.73429722188493185</c:v>
                </c:pt>
                <c:pt idx="53">
                  <c:v>0.63918795301023412</c:v>
                </c:pt>
                <c:pt idx="54">
                  <c:v>-0.86486481626735667</c:v>
                </c:pt>
                <c:pt idx="55">
                  <c:v>-1</c:v>
                </c:pt>
                <c:pt idx="56">
                  <c:v>-0.99249235788902601</c:v>
                </c:pt>
                <c:pt idx="57">
                  <c:v>-0.75916250183195355</c:v>
                </c:pt>
                <c:pt idx="58">
                  <c:v>-0.94447160613627501</c:v>
                </c:pt>
                <c:pt idx="59">
                  <c:v>-0.52268833595272635</c:v>
                </c:pt>
                <c:pt idx="60">
                  <c:v>-0.73411391910473744</c:v>
                </c:pt>
                <c:pt idx="61">
                  <c:v>-0.95049536745706031</c:v>
                </c:pt>
                <c:pt idx="62">
                  <c:v>-0.14091156534290081</c:v>
                </c:pt>
                <c:pt idx="63">
                  <c:v>-0.5</c:v>
                </c:pt>
                <c:pt idx="64">
                  <c:v>-0.96898534760114752</c:v>
                </c:pt>
                <c:pt idx="65">
                  <c:v>-0.43534941228283769</c:v>
                </c:pt>
                <c:pt idx="66">
                  <c:v>-0.91213484142183954</c:v>
                </c:pt>
                <c:pt idx="67">
                  <c:v>-0.71087033538454802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0.10270834732506896</c:v>
                </c:pt>
                <c:pt idx="73">
                  <c:v>-0.71798119226182655</c:v>
                </c:pt>
                <c:pt idx="74">
                  <c:v>-0.99039404873397907</c:v>
                </c:pt>
                <c:pt idx="75">
                  <c:v>-0.59836821203903989</c:v>
                </c:pt>
                <c:pt idx="76">
                  <c:v>-0.9933134175158389</c:v>
                </c:pt>
                <c:pt idx="77">
                  <c:v>-0.94896820651054425</c:v>
                </c:pt>
                <c:pt idx="78">
                  <c:v>-0.70645912120559495</c:v>
                </c:pt>
                <c:pt idx="79">
                  <c:v>-1</c:v>
                </c:pt>
                <c:pt idx="80">
                  <c:v>-1</c:v>
                </c:pt>
                <c:pt idx="81">
                  <c:v>-0.97399009241081791</c:v>
                </c:pt>
                <c:pt idx="82">
                  <c:v>-0.10939550958965359</c:v>
                </c:pt>
                <c:pt idx="83">
                  <c:v>-0.85067054135749398</c:v>
                </c:pt>
                <c:pt idx="84">
                  <c:v>-0.83124982295389116</c:v>
                </c:pt>
                <c:pt idx="85">
                  <c:v>-0.83333331346511841</c:v>
                </c:pt>
                <c:pt idx="86">
                  <c:v>-0.74557365476256321</c:v>
                </c:pt>
                <c:pt idx="87">
                  <c:v>0.55597964440773695</c:v>
                </c:pt>
                <c:pt idx="88">
                  <c:v>0.97515924596790271</c:v>
                </c:pt>
                <c:pt idx="89">
                  <c:v>0.1374388139579254</c:v>
                </c:pt>
                <c:pt idx="90">
                  <c:v>0.13671619529583845</c:v>
                </c:pt>
                <c:pt idx="91">
                  <c:v>0.57802722540079965</c:v>
                </c:pt>
                <c:pt idx="92">
                  <c:v>-0.35846557250132516</c:v>
                </c:pt>
                <c:pt idx="93">
                  <c:v>-1</c:v>
                </c:pt>
                <c:pt idx="94">
                  <c:v>-0.29322643443696228</c:v>
                </c:pt>
                <c:pt idx="95">
                  <c:v>-0.78631207605247833</c:v>
                </c:pt>
                <c:pt idx="96">
                  <c:v>0.33454961074045153</c:v>
                </c:pt>
                <c:pt idx="97">
                  <c:v>0.75</c:v>
                </c:pt>
                <c:pt idx="98">
                  <c:v>1</c:v>
                </c:pt>
                <c:pt idx="99">
                  <c:v>0.75</c:v>
                </c:pt>
              </c:numCache>
            </c:numRef>
          </c:xVal>
          <c:yVal>
            <c:numRef>
              <c:f>Grafik7!$I$2:$I$101</c:f>
              <c:numCache>
                <c:formatCode>General</c:formatCode>
                <c:ptCount val="100"/>
                <c:pt idx="92">
                  <c:v>0.65050807901544228</c:v>
                </c:pt>
                <c:pt idx="94">
                  <c:v>0.69467235391804616</c:v>
                </c:pt>
                <c:pt idx="99">
                  <c:v>0.85934567025713315</c:v>
                </c:pt>
              </c:numCache>
            </c:numRef>
          </c:yVal>
          <c:bubbleSize>
            <c:numRef>
              <c:f>Grafik7!$J$2:$J$101</c:f>
              <c:numCache>
                <c:formatCode>General</c:formatCode>
                <c:ptCount val="100"/>
                <c:pt idx="81">
                  <c:v>0.55559012680338116</c:v>
                </c:pt>
                <c:pt idx="93">
                  <c:v>0.68605622244051667</c:v>
                </c:pt>
                <c:pt idx="95">
                  <c:v>0.71047765294325271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2-F831-4A32-9BBC-08017F6BB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63046248"/>
        <c:axId val="163041544"/>
      </c:bubbleChart>
      <c:valAx>
        <c:axId val="163046248"/>
        <c:scaling>
          <c:orientation val="minMax"/>
          <c:max val="1.25"/>
          <c:min val="-1.25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3041544"/>
        <c:crossesAt val="0.41000000000000003"/>
        <c:crossBetween val="midCat"/>
      </c:valAx>
      <c:valAx>
        <c:axId val="163041544"/>
        <c:scaling>
          <c:orientation val="minMax"/>
          <c:max val="1.1000000000000001"/>
          <c:min val="-0.1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3046248"/>
        <c:crossesAt val="-0.42000000000000004"/>
        <c:crossBetween val="midCat"/>
      </c:valAx>
      <c:spPr>
        <a:noFill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0.49759</cdr:x>
      <cdr:y>0.06034</cdr:y>
    </cdr:from>
    <cdr:to>
      <cdr:x>0.5</cdr:x>
      <cdr:y>0.99432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809FE8AE-A5CF-3E9C-0AA9-E3712C79C18E}"/>
            </a:ext>
          </a:extLst>
        </cdr:cNvPr>
        <cdr:cNvCxnSpPr/>
      </cdr:nvCxnSpPr>
      <cdr:spPr>
        <a:xfrm xmlns:a="http://schemas.openxmlformats.org/drawingml/2006/main" flipH="1">
          <a:off x="1078072" y="194217"/>
          <a:ext cx="5220" cy="300627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867" y="1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250F4-2250-4F8B-9149-432D57CC7E0B}" type="datetimeFigureOut">
              <a:rPr lang="de-CH" smtClean="0"/>
              <a:t>09.05.2023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8632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867" y="9428632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09D1D-8D26-4FD3-B98D-1415B8B33F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6414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9AFC5-CB16-453B-85CE-D421D43AEEC7}" type="datetimeFigureOut">
              <a:rPr lang="de-CH" smtClean="0"/>
              <a:pPr/>
              <a:t>09.05.2023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A66F4-8C04-4876-A73B-57C6BFF4AD7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531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2422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632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100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8839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4112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2368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Marketing: </a:t>
            </a:r>
            <a:r>
              <a:rPr lang="de-CH" sz="1200" dirty="0"/>
              <a:t>z.B. datengestützte Marktanalysen, </a:t>
            </a:r>
            <a:r>
              <a:rPr lang="de-CH" sz="1200" dirty="0" err="1"/>
              <a:t>Social</a:t>
            </a:r>
            <a:r>
              <a:rPr lang="de-CH" sz="1200" dirty="0"/>
              <a:t> Media, neue Messmethoden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dirty="0"/>
              <a:t>Büro- und Sekretariatsberufe: z.B. sicherer Umgang mit einer breiten Palette von Office-Anwendungen, </a:t>
            </a:r>
            <a:r>
              <a:rPr lang="de-CH" sz="1200" dirty="0" err="1"/>
              <a:t>Social</a:t>
            </a:r>
            <a:r>
              <a:rPr lang="de-CH" sz="1200" dirty="0"/>
              <a:t> Media, digitale Kommunikation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Verkaufsberufe</a:t>
            </a:r>
            <a:r>
              <a:rPr lang="de-CH" baseline="0" dirty="0"/>
              <a:t> im Detailhandel: </a:t>
            </a:r>
            <a:r>
              <a:rPr lang="de-CH" sz="1200" dirty="0"/>
              <a:t>z.B. Umgang mit IT-Unterstützungstools (Kassensysteme, Warenwirtschaftssysteme, Handscanner), zunehmend auch </a:t>
            </a:r>
            <a:r>
              <a:rPr lang="de-CH" sz="1200" dirty="0" err="1"/>
              <a:t>Social</a:t>
            </a:r>
            <a:r>
              <a:rPr lang="de-CH" sz="1200" dirty="0"/>
              <a:t> Media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dirty="0"/>
              <a:t>Industrielle Berufe: z.B. IT-gestützte Fehlerdiagnose, Intervenieren bei Störfällen, Verstehen</a:t>
            </a:r>
            <a:r>
              <a:rPr lang="de-CH" sz="1200" baseline="0" dirty="0"/>
              <a:t> und Bedienen von vernetzten Systemen</a:t>
            </a:r>
            <a:endParaRPr lang="de-CH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9293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6210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Fach- und Arbeitskräftemangel erfordert Umdenken</a:t>
            </a:r>
            <a:r>
              <a:rPr lang="de-CH" baseline="0" dirty="0"/>
              <a:t> im Rekrutierungsprozess. Verstärkter Fokus auf Skills -&gt; Weg von Berufsabschlüssen und Diplomen hin zu Kompetenzen.</a:t>
            </a:r>
          </a:p>
          <a:p>
            <a:endParaRPr lang="de-CH" baseline="0" dirty="0"/>
          </a:p>
          <a:p>
            <a:r>
              <a:rPr lang="de-CH" baseline="0" dirty="0"/>
              <a:t>1. Dazu brauchen wir zunächst praktikable und vergleichbare Kompetenzportfolios. Es ist wichtig, ein gemeinsames, berufsspezifisches Begriffsverständnis zu entwickeln ("Nomenklatur für Kompetenzen")</a:t>
            </a:r>
          </a:p>
          <a:p>
            <a:r>
              <a:rPr lang="de-CH" baseline="0" dirty="0"/>
              <a:t> </a:t>
            </a:r>
            <a:endParaRPr lang="de-CH" dirty="0"/>
          </a:p>
          <a:p>
            <a:r>
              <a:rPr lang="de-CH" dirty="0"/>
              <a:t>2.</a:t>
            </a:r>
            <a:r>
              <a:rPr lang="de-CH" baseline="0" dirty="0"/>
              <a:t> Entwicklung von Instrumenten zur Erkennung von Skills-Gaps -&gt; SOLL-IST Vergleiche zwischen eigenen Kompetenzen und beruflich geforderten Kompetenzen als Grundlage.</a:t>
            </a:r>
          </a:p>
          <a:p>
            <a:endParaRPr lang="de-CH" baseline="0" dirty="0"/>
          </a:p>
          <a:p>
            <a:r>
              <a:rPr lang="de-CH" baseline="0" dirty="0"/>
              <a:t>3. Basierend auf den erkannten Gaps: Nutzung von bestehenden Angeboten oder Entwicklung von neuen Angeboten zur gezielten Qualifikation von Stellensuchenden im Bereich zukunftsträchtiger Skills.</a:t>
            </a:r>
          </a:p>
          <a:p>
            <a:endParaRPr lang="de-CH" dirty="0"/>
          </a:p>
          <a:p>
            <a:r>
              <a:rPr lang="de-CH" dirty="0"/>
              <a:t>Zusammenarbeit</a:t>
            </a:r>
            <a:r>
              <a:rPr lang="de-CH" baseline="0" dirty="0"/>
              <a:t> über die Institutionsgrenzen hinweg bei der Entwicklung von Kompetenzportfolios und bei der Entwicklung von Qualifikationsangeboten für Stellensuchende und </a:t>
            </a:r>
            <a:r>
              <a:rPr lang="de-CH" baseline="0" dirty="0" err="1"/>
              <a:t>Arbeitnehmende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230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Digitales</a:t>
            </a:r>
            <a:r>
              <a:rPr lang="de-CH" baseline="0" dirty="0"/>
              <a:t> </a:t>
            </a:r>
            <a:r>
              <a:rPr lang="de-CH" baseline="0" dirty="0" err="1"/>
              <a:t>Mindset</a:t>
            </a:r>
            <a:r>
              <a:rPr lang="de-CH" baseline="0" dirty="0"/>
              <a:t>: </a:t>
            </a:r>
            <a:r>
              <a:rPr lang="de-CH" sz="1200" dirty="0"/>
              <a:t>z.B. Veränderungsbereitschaft, Offenheit für Neues, Anpassungsfähigkeit </a:t>
            </a:r>
          </a:p>
          <a:p>
            <a:endParaRPr lang="de-CH" sz="1200" dirty="0"/>
          </a:p>
          <a:p>
            <a:r>
              <a:rPr lang="de-CH" sz="1200" dirty="0"/>
              <a:t>1. In erster Linie</a:t>
            </a:r>
            <a:r>
              <a:rPr lang="de-CH" sz="1200" baseline="0" dirty="0"/>
              <a:t> geht es darum, den </a:t>
            </a:r>
            <a:r>
              <a:rPr lang="de-CH" sz="1200" dirty="0"/>
              <a:t>Verbleib in</a:t>
            </a:r>
            <a:r>
              <a:rPr lang="de-CH" sz="1200" baseline="0" dirty="0"/>
              <a:t> gesuchten Berufen sicherzustellen über Kompetenzentwicklung und z.B. Förderung eines digitalen </a:t>
            </a:r>
            <a:r>
              <a:rPr lang="de-CH" sz="1200" baseline="0" dirty="0" err="1"/>
              <a:t>Mindsets</a:t>
            </a:r>
            <a:endParaRPr lang="de-CH" sz="1200" dirty="0"/>
          </a:p>
          <a:p>
            <a:endParaRPr lang="de-CH" dirty="0"/>
          </a:p>
          <a:p>
            <a:r>
              <a:rPr lang="de-CH" dirty="0"/>
              <a:t>2. Förder</a:t>
            </a:r>
            <a:r>
              <a:rPr lang="de-CH" baseline="0" dirty="0"/>
              <a:t>ung von Quereinstiegen und beruflicher </a:t>
            </a:r>
            <a:r>
              <a:rPr lang="de-CH" baseline="0" dirty="0" err="1"/>
              <a:t>Mobiliät</a:t>
            </a:r>
            <a:r>
              <a:rPr lang="de-CH" baseline="0" dirty="0"/>
              <a:t>, wo ein Verbleib im Beruf nicht möglich oder sinnvoll ist</a:t>
            </a:r>
          </a:p>
          <a:p>
            <a:r>
              <a:rPr lang="de-CH" baseline="0" dirty="0"/>
              <a:t>-&gt; Instrument von AMOSA: </a:t>
            </a:r>
            <a:r>
              <a:rPr lang="de-CH" baseline="0" dirty="0" err="1"/>
              <a:t>Factsheets</a:t>
            </a:r>
            <a:r>
              <a:rPr lang="de-CH" baseline="0" dirty="0"/>
              <a:t>  zur Identifikation von möglichen beruflichen Entwicklungspfaden aus zwei Perspektiven: 1. Entwicklungspfade aus besonders von Digitalisierung betroffenen Berufen und 2. Quereinstiegspotenziale in Berufe mit hohem Fachkräftemangel</a:t>
            </a:r>
          </a:p>
          <a:p>
            <a:endParaRPr lang="de-CH" baseline="0" dirty="0"/>
          </a:p>
          <a:p>
            <a:r>
              <a:rPr lang="de-CH" baseline="0" dirty="0"/>
              <a:t>3. Förderung und Entwicklung von Programmen für </a:t>
            </a:r>
            <a:r>
              <a:rPr lang="de-CH" baseline="0" dirty="0" err="1"/>
              <a:t>Reskilling</a:t>
            </a:r>
            <a:r>
              <a:rPr lang="de-CH" baseline="0" dirty="0"/>
              <a:t> und </a:t>
            </a:r>
            <a:r>
              <a:rPr lang="de-CH" baseline="0" dirty="0" err="1"/>
              <a:t>Upskilling</a:t>
            </a:r>
            <a:r>
              <a:rPr lang="de-CH" baseline="0" dirty="0"/>
              <a:t> für Arbeitskräfte aus betroffenen Berufen -&gt; Zusammenarbeit mit Verbänden zentral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66F4-8C04-4876-A73B-57C6BFF4AD75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833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0d9da428-33fe-4850-ab94-dbbe909e731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0d9da428-33fe-4850-ab94-dbbe909e731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0d9da428-33fe-4850-ab94-dbbe909e731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0d9da428-33fe-4850-ab94-dbbe909e731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0d9da428-33fe-4850-ab94-dbbe909e731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0d9da428-33fe-4850-ab94-dbbe909e731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l_Weiss_Sp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###Profile.Org.Logo###" descr="C:\Users\flury\AppData\Local\Temp\0d9da428-33fe-4850-ab94-dbbe909e731b.png"/>
          <p:cNvPicPr>
            <a:picLocks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323528" y="232581"/>
            <a:ext cx="720080" cy="971017"/>
          </a:xfrm>
          <a:prstGeom prst="rect">
            <a:avLst/>
          </a:prstGeom>
        </p:spPr>
      </p:pic>
      <p:sp>
        <p:nvSpPr>
          <p:cNvPr id="10" name="Rechtwinkliges Dreieck 9"/>
          <p:cNvSpPr>
            <a:spLocks/>
          </p:cNvSpPr>
          <p:nvPr userDrawn="1"/>
        </p:nvSpPr>
        <p:spPr>
          <a:xfrm>
            <a:off x="0" y="1491630"/>
            <a:ext cx="3651870" cy="3651870"/>
          </a:xfrm>
          <a:prstGeom prst="rtTriangl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5" name="Titel 7"/>
          <p:cNvSpPr txBox="1">
            <a:spLocks/>
          </p:cNvSpPr>
          <p:nvPr userDrawn="1"/>
        </p:nvSpPr>
        <p:spPr>
          <a:xfrm>
            <a:off x="1430030" y="1610060"/>
            <a:ext cx="7030403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68000"/>
              </a:lnSpc>
              <a:defRPr sz="5400" spc="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92756" y="1393378"/>
            <a:ext cx="7344816" cy="74506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Titel 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12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92393" y="698546"/>
            <a:ext cx="7368039" cy="6772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###CustomElements.Presentation.Header.Script1###"/>
          <p:cNvSpPr txBox="1"/>
          <p:nvPr userDrawn="1"/>
        </p:nvSpPr>
        <p:spPr>
          <a:xfrm>
            <a:off x="1104568" y="293870"/>
            <a:ext cx="7355864" cy="36189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1400" dirty="0">
                <a:solidFill>
                  <a:schemeClr val="tx1"/>
                </a:solidFill>
                <a:latin typeface="+mj-lt"/>
              </a:rPr>
              <a:t>Kanton Zürich
Volkswirtschaftsdirektion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älfte unten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52000"/>
            <a:ext cx="7416824" cy="134774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2556000"/>
            <a:ext cx="9144000" cy="2592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½ Foto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/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rittel unten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52000"/>
            <a:ext cx="7416824" cy="221183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0000"/>
            <a:ext cx="9144000" cy="1728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1/3 Foto unten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/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och neb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3707904" y="1152000"/>
            <a:ext cx="4680520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971600" y="1152000"/>
            <a:ext cx="2700000" cy="36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sz="24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Hochformat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/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quadratisch neb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4644008" y="1152000"/>
            <a:ext cx="3744416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971550" y="1152000"/>
            <a:ext cx="3600450" cy="360045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sz="24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Quadrat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/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quer neb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5868144" y="1152000"/>
            <a:ext cx="2520280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971550" y="1152000"/>
            <a:ext cx="4788000" cy="36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sz="24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Querformat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/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3867894"/>
            <a:ext cx="7416824" cy="86409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1" hasCustomPrompt="1"/>
          </p:nvPr>
        </p:nvSpPr>
        <p:spPr>
          <a:xfrm>
            <a:off x="971550" y="1152000"/>
            <a:ext cx="3600450" cy="27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Quer A</a:t>
            </a:r>
          </a:p>
        </p:txBody>
      </p:sp>
      <p:sp>
        <p:nvSpPr>
          <p:cNvPr id="13" name="Bildplatzhalt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788000" y="1152000"/>
            <a:ext cx="3600450" cy="27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Quer B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/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anim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LoeweZH_48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93358" y="293505"/>
            <a:ext cx="4557284" cy="4556493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2169577" y="2182289"/>
            <a:ext cx="4804849" cy="778924"/>
          </a:xfrm>
          <a:prstGeom prst="rect">
            <a:avLst/>
          </a:prstGeom>
          <a:noFill/>
        </p:spPr>
        <p:txBody>
          <a:bodyPr wrap="none" lIns="51417" tIns="25709" rIns="51417" bIns="25709" rtlCol="0">
            <a:spAutoFit/>
          </a:bodyPr>
          <a:lstStyle/>
          <a:p>
            <a:r>
              <a:rPr lang="de-CH" sz="4700" dirty="0">
                <a:solidFill>
                  <a:schemeClr val="tx1"/>
                </a:solidFill>
                <a:latin typeface="Arial Black" pitchFamily="34" charset="0"/>
              </a:rPr>
              <a:t>Kanton Zürich</a:t>
            </a:r>
          </a:p>
        </p:txBody>
      </p:sp>
      <p:sp>
        <p:nvSpPr>
          <p:cNvPr id="8" name="Rechtwinkliges Dreieck 11"/>
          <p:cNvSpPr>
            <a:spLocks noChangeArrowheads="1"/>
          </p:cNvSpPr>
          <p:nvPr userDrawn="1"/>
        </p:nvSpPr>
        <p:spPr bwMode="auto">
          <a:xfrm>
            <a:off x="0" y="1"/>
            <a:ext cx="5143500" cy="5142607"/>
          </a:xfrm>
          <a:prstGeom prst="rtTriangle">
            <a:avLst/>
          </a:prstGeom>
          <a:solidFill>
            <a:srgbClr val="009EE0"/>
          </a:solidFill>
          <a:ln w="25400" algn="ctr">
            <a:noFill/>
            <a:round/>
            <a:headEnd/>
            <a:tailEnd/>
          </a:ln>
        </p:spPr>
        <p:txBody>
          <a:bodyPr lIns="51417" tIns="25709" rIns="51417" bIns="25709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 (W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8064896" cy="432000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r>
              <a:rPr lang="de-DE" dirty="0"/>
              <a:t>Text etwas kleiner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62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l_Weiss_Sp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###Profile.Org.Logo###" descr="C:\Users\flury\AppData\Local\Temp\0d9da428-33fe-4850-ab94-dbbe909e731b.png"/>
          <p:cNvPicPr>
            <a:picLocks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323528" y="232581"/>
            <a:ext cx="720080" cy="971017"/>
          </a:xfrm>
          <a:prstGeom prst="rect">
            <a:avLst/>
          </a:prstGeom>
        </p:spPr>
      </p:pic>
      <p:sp>
        <p:nvSpPr>
          <p:cNvPr id="10" name="Rechtwinkliges Dreieck 9"/>
          <p:cNvSpPr>
            <a:spLocks/>
          </p:cNvSpPr>
          <p:nvPr userDrawn="1"/>
        </p:nvSpPr>
        <p:spPr>
          <a:xfrm>
            <a:off x="0" y="1491630"/>
            <a:ext cx="3651870" cy="3651870"/>
          </a:xfrm>
          <a:prstGeom prst="rtTriangl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15" name="Titel 7"/>
          <p:cNvSpPr txBox="1">
            <a:spLocks/>
          </p:cNvSpPr>
          <p:nvPr userDrawn="1"/>
        </p:nvSpPr>
        <p:spPr>
          <a:xfrm>
            <a:off x="1430030" y="1610060"/>
            <a:ext cx="7030403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68000"/>
              </a:lnSpc>
              <a:defRPr sz="5400" spc="0" baseline="0"/>
            </a:lvl1pPr>
          </a:lstStyle>
          <a:p>
            <a:pPr>
              <a:lnSpc>
                <a:spcPct val="92000"/>
              </a:lnSpc>
              <a:spcBef>
                <a:spcPct val="0"/>
              </a:spcBef>
              <a:defRPr/>
            </a:pPr>
            <a:endParaRPr lang="de-CH" sz="1600" dirty="0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8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92756" y="1393378"/>
            <a:ext cx="7344816" cy="74506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Titel 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12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92393" y="698546"/>
            <a:ext cx="7368039" cy="6772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###CustomElements.Presentation.Header.Script1###"/>
          <p:cNvSpPr txBox="1"/>
          <p:nvPr userDrawn="1"/>
        </p:nvSpPr>
        <p:spPr>
          <a:xfrm>
            <a:off x="1104568" y="293870"/>
            <a:ext cx="7355864" cy="36189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1400" dirty="0">
                <a:solidFill>
                  <a:prstClr val="black"/>
                </a:solidFill>
                <a:latin typeface="Arial Black"/>
              </a:rPr>
              <a:t>Kanton Zürich
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3869431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199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aseline="0"/>
            </a:lvl1pPr>
          </a:lstStyle>
          <a:p>
            <a:pPr lvl="0"/>
            <a:r>
              <a:rPr lang="de-DE" dirty="0"/>
              <a:t>Inhalt</a:t>
            </a:r>
            <a:br>
              <a:rPr lang="de-DE" dirty="0"/>
            </a:br>
            <a:r>
              <a:rPr lang="de-DE" dirty="0"/>
              <a:t>Anfang</a:t>
            </a:r>
            <a:br>
              <a:rPr lang="de-DE" dirty="0"/>
            </a:br>
            <a:r>
              <a:rPr lang="de-DE" dirty="0"/>
              <a:t>Mitte</a:t>
            </a:r>
            <a:br>
              <a:rPr lang="de-DE" dirty="0"/>
            </a:br>
            <a:r>
              <a:rPr lang="de-DE" dirty="0"/>
              <a:t>Noch was</a:t>
            </a:r>
            <a:br>
              <a:rPr lang="de-DE" dirty="0"/>
            </a:br>
            <a:r>
              <a:rPr lang="de-DE" dirty="0"/>
              <a:t>Dann ist Schluss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6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/>
              <a:t>Volkswirtschaftsdirektion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199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aseline="0"/>
            </a:lvl1pPr>
          </a:lstStyle>
          <a:p>
            <a:pPr lvl="0"/>
            <a:r>
              <a:rPr lang="de-DE" dirty="0"/>
              <a:t>Inhalt</a:t>
            </a:r>
            <a:br>
              <a:rPr lang="de-DE" dirty="0"/>
            </a:br>
            <a:r>
              <a:rPr lang="de-DE" dirty="0"/>
              <a:t>Anfang</a:t>
            </a:r>
            <a:br>
              <a:rPr lang="de-DE" dirty="0"/>
            </a:br>
            <a:r>
              <a:rPr lang="de-DE" dirty="0"/>
              <a:t>Mitte</a:t>
            </a:r>
            <a:br>
              <a:rPr lang="de-DE" dirty="0"/>
            </a:br>
            <a:r>
              <a:rPr lang="de-DE" dirty="0"/>
              <a:t>Noch was</a:t>
            </a:r>
            <a:br>
              <a:rPr lang="de-DE" dirty="0"/>
            </a:br>
            <a:r>
              <a:rPr lang="de-DE" dirty="0"/>
              <a:t>Dann ist Schluss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199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>
                <a:latin typeface="+mj-lt"/>
              </a:defRPr>
            </a:lvl1pPr>
          </a:lstStyle>
          <a:p>
            <a:r>
              <a:rPr lang="de-DE" dirty="0" err="1"/>
              <a:t>Grosse</a:t>
            </a:r>
            <a:r>
              <a:rPr lang="de-DE" dirty="0"/>
              <a:t> Gedanken brauchen etwas Platz</a:t>
            </a:r>
            <a:endParaRPr lang="de-CH" dirty="0"/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6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84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55560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dirty="0"/>
              <a:t>Titel </a:t>
            </a:r>
            <a:r>
              <a:rPr lang="de-DE" dirty="0" err="1"/>
              <a:t>gross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275606"/>
            <a:ext cx="7416824" cy="3456384"/>
          </a:xfrm>
          <a:prstGeom prst="rect">
            <a:avLst/>
          </a:prstGeom>
        </p:spPr>
        <p:txBody>
          <a:bodyPr/>
          <a:lstStyle>
            <a:lvl1pPr algn="l">
              <a:buFont typeface="Symbol" pitchFamily="18" charset="2"/>
              <a:buChar char="-"/>
              <a:defRPr sz="2400" baseline="0"/>
            </a:lvl1pPr>
            <a:lvl2pPr algn="l">
              <a:buFont typeface="Symbol" pitchFamily="18" charset="2"/>
              <a:buChar char="-"/>
              <a:defRPr sz="2400"/>
            </a:lvl2pPr>
            <a:lvl3pPr algn="l">
              <a:buFont typeface="Symbol" pitchFamily="18" charset="2"/>
              <a:buChar char="-"/>
              <a:defRPr sz="2400"/>
            </a:lvl3pPr>
            <a:lvl4pPr algn="l">
              <a:buFont typeface="Symbol" pitchFamily="18" charset="2"/>
              <a:buChar char="-"/>
              <a:defRPr sz="2400"/>
            </a:lvl4pPr>
            <a:lvl5pPr algn="l">
              <a:buFont typeface="Symbol" pitchFamily="18" charset="2"/>
              <a:buChar char="-"/>
              <a:defRPr sz="2400"/>
            </a:lvl5pPr>
          </a:lstStyle>
          <a:p>
            <a:pPr lvl="0"/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6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7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52000"/>
            <a:ext cx="7416824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3393419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Drittel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131840" y="720000"/>
            <a:ext cx="525698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3131840" y="1152000"/>
            <a:ext cx="5256584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3059113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1/3 Foto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10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69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älfte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644008" y="720000"/>
            <a:ext cx="3744816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4644008" y="1152000"/>
            <a:ext cx="3744416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½ Foto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10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04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ZweiDrittel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228184" y="720000"/>
            <a:ext cx="2160640" cy="77163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6228184" y="1563638"/>
            <a:ext cx="2160240" cy="316835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2/3 Foto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10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18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formatfüllend ohne W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1/1 Foto</a:t>
            </a:r>
          </a:p>
        </p:txBody>
      </p:sp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6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89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älfte unten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52000"/>
            <a:ext cx="7416824" cy="134774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2556000"/>
            <a:ext cx="9144000" cy="2592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½ Foto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10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63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rittel unten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52000"/>
            <a:ext cx="7416824" cy="221183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0000"/>
            <a:ext cx="9144000" cy="1728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1/3 Foto unten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10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60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och neb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3707904" y="1152000"/>
            <a:ext cx="4680520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971600" y="1152000"/>
            <a:ext cx="2700000" cy="36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sz="24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Hochformat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10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5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199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>
                <a:latin typeface="+mj-lt"/>
              </a:defRPr>
            </a:lvl1pPr>
          </a:lstStyle>
          <a:p>
            <a:r>
              <a:rPr lang="de-DE" dirty="0" err="1"/>
              <a:t>Grosse</a:t>
            </a:r>
            <a:r>
              <a:rPr lang="de-DE" dirty="0"/>
              <a:t> Gedanken brauchen etwas Platz</a:t>
            </a:r>
            <a:endParaRPr lang="de-CH" dirty="0"/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/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anim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LoeweZH_48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93358" y="293505"/>
            <a:ext cx="4557284" cy="4556493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2169577" y="2182289"/>
            <a:ext cx="4804849" cy="778924"/>
          </a:xfrm>
          <a:prstGeom prst="rect">
            <a:avLst/>
          </a:prstGeom>
          <a:noFill/>
        </p:spPr>
        <p:txBody>
          <a:bodyPr wrap="none" lIns="51417" tIns="25709" rIns="51417" bIns="25709" rtlCol="0">
            <a:spAutoFit/>
          </a:bodyPr>
          <a:lstStyle/>
          <a:p>
            <a:r>
              <a:rPr lang="de-CH" sz="4700" dirty="0">
                <a:solidFill>
                  <a:prstClr val="black"/>
                </a:solidFill>
                <a:latin typeface="Arial Black" pitchFamily="34" charset="0"/>
              </a:rPr>
              <a:t>Kanton Zürich</a:t>
            </a:r>
          </a:p>
        </p:txBody>
      </p:sp>
      <p:sp>
        <p:nvSpPr>
          <p:cNvPr id="8" name="Rechtwinkliges Dreieck 11"/>
          <p:cNvSpPr>
            <a:spLocks noChangeArrowheads="1"/>
          </p:cNvSpPr>
          <p:nvPr userDrawn="1"/>
        </p:nvSpPr>
        <p:spPr bwMode="auto">
          <a:xfrm>
            <a:off x="0" y="1"/>
            <a:ext cx="5143500" cy="5142607"/>
          </a:xfrm>
          <a:prstGeom prst="rtTriangle">
            <a:avLst/>
          </a:prstGeom>
          <a:solidFill>
            <a:srgbClr val="009EE0"/>
          </a:solidFill>
          <a:ln w="25400" algn="ctr">
            <a:noFill/>
            <a:round/>
            <a:headEnd/>
            <a:tailEnd/>
          </a:ln>
        </p:spPr>
        <p:txBody>
          <a:bodyPr lIns="51417" tIns="25709" rIns="51417" bIns="25709"/>
          <a:lstStyle/>
          <a:p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etl_Weiss_Sp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###Profile.Org.Logo###" descr="C:\Users\flury\AppData\Local\Temp\0d9da428-33fe-4850-ab94-dbbe909e731b.png"/>
          <p:cNvPicPr>
            <a:picLocks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323528" y="242855"/>
            <a:ext cx="720080" cy="971017"/>
          </a:xfrm>
          <a:prstGeom prst="rect">
            <a:avLst/>
          </a:prstGeom>
        </p:spPr>
      </p:pic>
      <p:sp>
        <p:nvSpPr>
          <p:cNvPr id="10" name="Rechtwinkliges Dreieck 9"/>
          <p:cNvSpPr>
            <a:spLocks/>
          </p:cNvSpPr>
          <p:nvPr userDrawn="1"/>
        </p:nvSpPr>
        <p:spPr>
          <a:xfrm>
            <a:off x="0" y="1491630"/>
            <a:ext cx="3651870" cy="3651870"/>
          </a:xfrm>
          <a:prstGeom prst="rtTriangl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15" name="Titel 7"/>
          <p:cNvSpPr txBox="1">
            <a:spLocks/>
          </p:cNvSpPr>
          <p:nvPr userDrawn="1"/>
        </p:nvSpPr>
        <p:spPr>
          <a:xfrm>
            <a:off x="1430030" y="1610060"/>
            <a:ext cx="7030403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68000"/>
              </a:lnSpc>
              <a:defRPr sz="5400" spc="0" baseline="0"/>
            </a:lvl1pPr>
          </a:lstStyle>
          <a:p>
            <a:pPr>
              <a:lnSpc>
                <a:spcPct val="92000"/>
              </a:lnSpc>
              <a:spcBef>
                <a:spcPct val="0"/>
              </a:spcBef>
              <a:defRPr/>
            </a:pPr>
            <a:endParaRPr lang="de-CH" sz="1600" dirty="0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115616" y="1738126"/>
            <a:ext cx="7344816" cy="74506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de-DE" dirty="0"/>
              <a:t>Titel Vorname Name, Funktion</a:t>
            </a:r>
            <a:endParaRPr lang="de-CH" dirty="0"/>
          </a:p>
        </p:txBody>
      </p:sp>
      <p:sp>
        <p:nvSpPr>
          <p:cNvPr id="20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92393" y="899534"/>
            <a:ext cx="7368039" cy="858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  <a:defRPr sz="5400"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###CustomElements.Presentation.Header.Script1###"/>
          <p:cNvSpPr txBox="1"/>
          <p:nvPr userDrawn="1"/>
        </p:nvSpPr>
        <p:spPr>
          <a:xfrm>
            <a:off x="1104568" y="267404"/>
            <a:ext cx="6350000" cy="54495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1400" dirty="0">
                <a:solidFill>
                  <a:prstClr val="black"/>
                </a:solidFill>
              </a:rPr>
              <a:t>Kanton Zürich</a:t>
            </a:r>
            <a:r>
              <a:rPr lang="de-CH" sz="1400" dirty="0">
                <a:solidFill>
                  <a:prstClr val="black"/>
                </a:solidFill>
                <a:latin typeface="Arial Black"/>
              </a:rPr>
              <a:t>
</a:t>
            </a:r>
            <a:r>
              <a:rPr lang="de-CH" sz="1400" dirty="0">
                <a:solidFill>
                  <a:prstClr val="black"/>
                </a:solidFill>
              </a:rPr>
              <a:t>Volkswirtschaftsdirektion</a:t>
            </a:r>
          </a:p>
          <a:p>
            <a:pPr>
              <a:lnSpc>
                <a:spcPct val="84000"/>
              </a:lnSpc>
            </a:pPr>
            <a:r>
              <a:rPr lang="de-CH" sz="1400" dirty="0">
                <a:solidFill>
                  <a:prstClr val="black"/>
                </a:solidFill>
                <a:latin typeface="Arial Black"/>
              </a:rPr>
              <a:t>Amt für Wirtschaft und Arbeit</a:t>
            </a:r>
          </a:p>
        </p:txBody>
      </p:sp>
    </p:spTree>
    <p:extLst>
      <p:ext uri="{BB962C8B-B14F-4D97-AF65-F5344CB8AC3E}">
        <p14:creationId xmlns:p14="http://schemas.microsoft.com/office/powerpoint/2010/main" val="1113657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l_Weiss_Sp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###Profile.Org.Logo###" descr="C:\Users\flury\AppData\Local\Temp\0d9da428-33fe-4850-ab94-dbbe909e731b.png"/>
          <p:cNvPicPr>
            <a:picLocks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323528" y="232581"/>
            <a:ext cx="720080" cy="971017"/>
          </a:xfrm>
          <a:prstGeom prst="rect">
            <a:avLst/>
          </a:prstGeom>
        </p:spPr>
      </p:pic>
      <p:sp>
        <p:nvSpPr>
          <p:cNvPr id="10" name="Rechtwinkliges Dreieck 9"/>
          <p:cNvSpPr>
            <a:spLocks/>
          </p:cNvSpPr>
          <p:nvPr userDrawn="1"/>
        </p:nvSpPr>
        <p:spPr>
          <a:xfrm>
            <a:off x="0" y="1491630"/>
            <a:ext cx="3651870" cy="3651870"/>
          </a:xfrm>
          <a:prstGeom prst="rtTriangl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15" name="Titel 7"/>
          <p:cNvSpPr txBox="1">
            <a:spLocks/>
          </p:cNvSpPr>
          <p:nvPr userDrawn="1"/>
        </p:nvSpPr>
        <p:spPr>
          <a:xfrm>
            <a:off x="1430030" y="1610060"/>
            <a:ext cx="7030403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68000"/>
              </a:lnSpc>
              <a:defRPr sz="5400" spc="0" baseline="0"/>
            </a:lvl1pPr>
          </a:lstStyle>
          <a:p>
            <a:pPr>
              <a:lnSpc>
                <a:spcPct val="92000"/>
              </a:lnSpc>
              <a:spcBef>
                <a:spcPct val="0"/>
              </a:spcBef>
              <a:defRPr/>
            </a:pPr>
            <a:endParaRPr lang="de-CH" sz="1600" dirty="0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8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92756" y="1393378"/>
            <a:ext cx="7344816" cy="74506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Titel 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12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92393" y="698546"/>
            <a:ext cx="7368039" cy="6772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###CustomElements.Presentation.Header.Script1###"/>
          <p:cNvSpPr txBox="1"/>
          <p:nvPr userDrawn="1"/>
        </p:nvSpPr>
        <p:spPr>
          <a:xfrm>
            <a:off x="1104568" y="293870"/>
            <a:ext cx="7355864" cy="36189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1400" dirty="0">
                <a:solidFill>
                  <a:prstClr val="black"/>
                </a:solidFill>
                <a:latin typeface="Arial Black"/>
              </a:rPr>
              <a:t>Kanton Zürich
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3094984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199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aseline="0"/>
            </a:lvl1pPr>
          </a:lstStyle>
          <a:p>
            <a:pPr lvl="0"/>
            <a:r>
              <a:rPr lang="de-DE" dirty="0"/>
              <a:t>Inhalt</a:t>
            </a:r>
            <a:br>
              <a:rPr lang="de-DE" dirty="0"/>
            </a:br>
            <a:r>
              <a:rPr lang="de-DE" dirty="0"/>
              <a:t>Anfang</a:t>
            </a:r>
            <a:br>
              <a:rPr lang="de-DE" dirty="0"/>
            </a:br>
            <a:r>
              <a:rPr lang="de-DE" dirty="0"/>
              <a:t>Mitte</a:t>
            </a:r>
            <a:br>
              <a:rPr lang="de-DE" dirty="0"/>
            </a:br>
            <a:r>
              <a:rPr lang="de-DE" dirty="0"/>
              <a:t>Noch was</a:t>
            </a:r>
            <a:br>
              <a:rPr lang="de-DE" dirty="0"/>
            </a:br>
            <a:r>
              <a:rPr lang="de-DE" dirty="0"/>
              <a:t>Dann ist Schluss</a:t>
            </a:r>
          </a:p>
        </p:txBody>
      </p:sp>
    </p:spTree>
    <p:extLst>
      <p:ext uri="{BB962C8B-B14F-4D97-AF65-F5344CB8AC3E}">
        <p14:creationId xmlns:p14="http://schemas.microsoft.com/office/powerpoint/2010/main" val="2265040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formatfüllendem F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971600" y="852706"/>
            <a:ext cx="7368039" cy="17190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Kapitel (ev. bunt)</a:t>
            </a:r>
          </a:p>
        </p:txBody>
      </p:sp>
    </p:spTree>
    <p:extLst>
      <p:ext uri="{BB962C8B-B14F-4D97-AF65-F5344CB8AC3E}">
        <p14:creationId xmlns:p14="http://schemas.microsoft.com/office/powerpoint/2010/main" val="2553878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199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>
                <a:latin typeface="+mj-lt"/>
              </a:defRPr>
            </a:lvl1pPr>
          </a:lstStyle>
          <a:p>
            <a:r>
              <a:rPr lang="de-DE" dirty="0" err="1"/>
              <a:t>Grosse</a:t>
            </a:r>
            <a:r>
              <a:rPr lang="de-DE" dirty="0"/>
              <a:t> Gedanken brauchen etwas Platz</a:t>
            </a:r>
            <a:endParaRPr lang="de-CH" dirty="0"/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157018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55560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dirty="0"/>
              <a:t>Titel </a:t>
            </a:r>
            <a:r>
              <a:rPr lang="de-DE" dirty="0" err="1"/>
              <a:t>gross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275606"/>
            <a:ext cx="7416824" cy="3456384"/>
          </a:xfrm>
          <a:prstGeom prst="rect">
            <a:avLst/>
          </a:prstGeom>
        </p:spPr>
        <p:txBody>
          <a:bodyPr/>
          <a:lstStyle>
            <a:lvl1pPr algn="l">
              <a:buFont typeface="Symbol" pitchFamily="18" charset="2"/>
              <a:buChar char="-"/>
              <a:defRPr sz="2400" baseline="0"/>
            </a:lvl1pPr>
            <a:lvl2pPr algn="l">
              <a:buFont typeface="Symbol" pitchFamily="18" charset="2"/>
              <a:buChar char="-"/>
              <a:defRPr sz="2400"/>
            </a:lvl2pPr>
            <a:lvl3pPr algn="l">
              <a:buFont typeface="Symbol" pitchFamily="18" charset="2"/>
              <a:buChar char="-"/>
              <a:defRPr sz="2400"/>
            </a:lvl3pPr>
            <a:lvl4pPr algn="l">
              <a:buFont typeface="Symbol" pitchFamily="18" charset="2"/>
              <a:buChar char="-"/>
              <a:defRPr sz="2400"/>
            </a:lvl4pPr>
            <a:lvl5pPr algn="l">
              <a:buFont typeface="Symbol" pitchFamily="18" charset="2"/>
              <a:buChar char="-"/>
              <a:defRPr sz="2400"/>
            </a:lvl5pPr>
          </a:lstStyle>
          <a:p>
            <a:pPr lvl="0"/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3253806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52000"/>
            <a:ext cx="7416824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1391291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Drittel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131840" y="720000"/>
            <a:ext cx="525698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3131840" y="1152000"/>
            <a:ext cx="5256584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3059113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1/3 Foto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3144580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älfte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644008" y="720000"/>
            <a:ext cx="3744816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4644008" y="1152000"/>
            <a:ext cx="3744416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½ Foto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358540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55560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dirty="0"/>
              <a:t>Titel </a:t>
            </a:r>
            <a:r>
              <a:rPr lang="de-DE" dirty="0" err="1"/>
              <a:t>gross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275606"/>
            <a:ext cx="7416824" cy="3456384"/>
          </a:xfrm>
          <a:prstGeom prst="rect">
            <a:avLst/>
          </a:prstGeom>
        </p:spPr>
        <p:txBody>
          <a:bodyPr/>
          <a:lstStyle>
            <a:lvl1pPr algn="l">
              <a:buFont typeface="Symbol" pitchFamily="18" charset="2"/>
              <a:buChar char="-"/>
              <a:defRPr sz="2400" baseline="0"/>
            </a:lvl1pPr>
            <a:lvl2pPr algn="l">
              <a:buFont typeface="Symbol" pitchFamily="18" charset="2"/>
              <a:buChar char="-"/>
              <a:defRPr sz="2400"/>
            </a:lvl2pPr>
            <a:lvl3pPr algn="l">
              <a:buFont typeface="Symbol" pitchFamily="18" charset="2"/>
              <a:buChar char="-"/>
              <a:defRPr sz="2400"/>
            </a:lvl3pPr>
            <a:lvl4pPr algn="l">
              <a:buFont typeface="Symbol" pitchFamily="18" charset="2"/>
              <a:buChar char="-"/>
              <a:defRPr sz="2400"/>
            </a:lvl4pPr>
            <a:lvl5pPr algn="l">
              <a:buFont typeface="Symbol" pitchFamily="18" charset="2"/>
              <a:buChar char="-"/>
              <a:defRPr sz="2400"/>
            </a:lvl5pPr>
          </a:lstStyle>
          <a:p>
            <a:pPr lvl="0"/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ZweiDrittel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228184" y="720000"/>
            <a:ext cx="2160640" cy="77163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6228184" y="1563638"/>
            <a:ext cx="2160240" cy="316835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2/3 Foto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2124977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formatfüllend ohne W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1/1 Foto</a:t>
            </a:r>
          </a:p>
        </p:txBody>
      </p:sp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10752573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älfte unten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52000"/>
            <a:ext cx="7416824" cy="134774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2556000"/>
            <a:ext cx="9144000" cy="2592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½ Foto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671806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rittel unten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52000"/>
            <a:ext cx="7416824" cy="221183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0000"/>
            <a:ext cx="9144000" cy="1728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1/3 Foto unten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4055233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och neb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3707904" y="1152000"/>
            <a:ext cx="4680520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971600" y="1152000"/>
            <a:ext cx="2700000" cy="36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sz="24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Hochformat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492414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quadratisch neb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4644008" y="1152000"/>
            <a:ext cx="3744416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971550" y="1152000"/>
            <a:ext cx="3600450" cy="360045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sz="24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Quadrat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4035125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quer neb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5868144" y="1152000"/>
            <a:ext cx="2520280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971550" y="1152000"/>
            <a:ext cx="4788000" cy="36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sz="24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Querformat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25004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3867894"/>
            <a:ext cx="7416824" cy="86409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1" hasCustomPrompt="1"/>
          </p:nvPr>
        </p:nvSpPr>
        <p:spPr>
          <a:xfrm>
            <a:off x="971550" y="1152000"/>
            <a:ext cx="3600450" cy="27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Quer A</a:t>
            </a:r>
          </a:p>
        </p:txBody>
      </p:sp>
      <p:sp>
        <p:nvSpPr>
          <p:cNvPr id="13" name="Bildplatzhalt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788000" y="1152000"/>
            <a:ext cx="3600450" cy="27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Quer B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788146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anim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LoeweZH_48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93358" y="293505"/>
            <a:ext cx="4557284" cy="4556493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2169577" y="2182289"/>
            <a:ext cx="4804849" cy="778924"/>
          </a:xfrm>
          <a:prstGeom prst="rect">
            <a:avLst/>
          </a:prstGeom>
          <a:noFill/>
        </p:spPr>
        <p:txBody>
          <a:bodyPr wrap="none" lIns="51417" tIns="25709" rIns="51417" bIns="25709" rtlCol="0">
            <a:spAutoFit/>
          </a:bodyPr>
          <a:lstStyle/>
          <a:p>
            <a:r>
              <a:rPr lang="de-CH" sz="4700" dirty="0">
                <a:solidFill>
                  <a:prstClr val="black"/>
                </a:solidFill>
                <a:latin typeface="Arial Black" pitchFamily="34" charset="0"/>
              </a:rPr>
              <a:t>Kanton Zürich</a:t>
            </a:r>
          </a:p>
        </p:txBody>
      </p:sp>
      <p:sp>
        <p:nvSpPr>
          <p:cNvPr id="8" name="Rechtwinkliges Dreieck 11"/>
          <p:cNvSpPr>
            <a:spLocks noChangeArrowheads="1"/>
          </p:cNvSpPr>
          <p:nvPr userDrawn="1"/>
        </p:nvSpPr>
        <p:spPr bwMode="auto">
          <a:xfrm>
            <a:off x="0" y="1"/>
            <a:ext cx="5143500" cy="5142607"/>
          </a:xfrm>
          <a:prstGeom prst="rtTriangle">
            <a:avLst/>
          </a:prstGeom>
          <a:solidFill>
            <a:srgbClr val="009EE0"/>
          </a:solidFill>
          <a:ln w="25400" algn="ctr">
            <a:noFill/>
            <a:round/>
            <a:headEnd/>
            <a:tailEnd/>
          </a:ln>
        </p:spPr>
        <p:txBody>
          <a:bodyPr lIns="51417" tIns="25709" rIns="51417" bIns="25709"/>
          <a:lstStyle/>
          <a:p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l_Weiss_Sp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###Profile.Org.Logo###" descr="C:\Users\flury\AppData\Local\Temp\0d9da428-33fe-4850-ab94-dbbe909e731b.png"/>
          <p:cNvPicPr>
            <a:picLocks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323528" y="232581"/>
            <a:ext cx="720080" cy="971017"/>
          </a:xfrm>
          <a:prstGeom prst="rect">
            <a:avLst/>
          </a:prstGeom>
        </p:spPr>
      </p:pic>
      <p:sp>
        <p:nvSpPr>
          <p:cNvPr id="10" name="Rechtwinkliges Dreieck 9"/>
          <p:cNvSpPr>
            <a:spLocks/>
          </p:cNvSpPr>
          <p:nvPr userDrawn="1"/>
        </p:nvSpPr>
        <p:spPr>
          <a:xfrm>
            <a:off x="0" y="1491630"/>
            <a:ext cx="3651870" cy="3651870"/>
          </a:xfrm>
          <a:prstGeom prst="rtTriangl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15" name="Titel 7"/>
          <p:cNvSpPr txBox="1">
            <a:spLocks/>
          </p:cNvSpPr>
          <p:nvPr userDrawn="1"/>
        </p:nvSpPr>
        <p:spPr>
          <a:xfrm>
            <a:off x="1430030" y="1610060"/>
            <a:ext cx="7030403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68000"/>
              </a:lnSpc>
              <a:defRPr sz="5400" spc="0" baseline="0"/>
            </a:lvl1pPr>
          </a:lstStyle>
          <a:p>
            <a:pPr>
              <a:lnSpc>
                <a:spcPct val="92000"/>
              </a:lnSpc>
              <a:spcBef>
                <a:spcPct val="0"/>
              </a:spcBef>
              <a:defRPr/>
            </a:pPr>
            <a:endParaRPr lang="de-CH" sz="1600" dirty="0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8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092756" y="1393378"/>
            <a:ext cx="7344816" cy="74506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Titel Vorname Name, Funktion</a:t>
            </a:r>
            <a:endParaRPr lang="de-CH" dirty="0"/>
          </a:p>
          <a:p>
            <a:pPr lvl="0"/>
            <a:endParaRPr lang="de-CH" dirty="0"/>
          </a:p>
        </p:txBody>
      </p:sp>
      <p:sp>
        <p:nvSpPr>
          <p:cNvPr id="12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92393" y="698546"/>
            <a:ext cx="7368039" cy="6772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###CustomElements.Presentation.Header.Script1###"/>
          <p:cNvSpPr txBox="1"/>
          <p:nvPr userDrawn="1"/>
        </p:nvSpPr>
        <p:spPr>
          <a:xfrm>
            <a:off x="1104568" y="293870"/>
            <a:ext cx="7355864" cy="36189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1400" dirty="0">
                <a:solidFill>
                  <a:prstClr val="black"/>
                </a:solidFill>
                <a:latin typeface="Arial Black"/>
              </a:rPr>
              <a:t>Kanton Zürich
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43626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52000"/>
            <a:ext cx="7416824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/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199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aseline="0"/>
            </a:lvl1pPr>
          </a:lstStyle>
          <a:p>
            <a:pPr lvl="0"/>
            <a:r>
              <a:rPr lang="de-DE" dirty="0"/>
              <a:t>Inhalt</a:t>
            </a:r>
            <a:br>
              <a:rPr lang="de-DE" dirty="0"/>
            </a:br>
            <a:r>
              <a:rPr lang="de-DE" dirty="0"/>
              <a:t>Anfang</a:t>
            </a:r>
            <a:br>
              <a:rPr lang="de-DE" dirty="0"/>
            </a:br>
            <a:r>
              <a:rPr lang="de-DE" dirty="0"/>
              <a:t>Mitte</a:t>
            </a:r>
            <a:br>
              <a:rPr lang="de-DE" dirty="0"/>
            </a:br>
            <a:r>
              <a:rPr lang="de-DE" dirty="0"/>
              <a:t>Noch was</a:t>
            </a:r>
            <a:br>
              <a:rPr lang="de-DE" dirty="0"/>
            </a:br>
            <a:r>
              <a:rPr lang="de-DE" dirty="0"/>
              <a:t>Dann ist Schluss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329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199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>
                <a:latin typeface="+mj-lt"/>
              </a:defRPr>
            </a:lvl1pPr>
          </a:lstStyle>
          <a:p>
            <a:r>
              <a:rPr lang="de-DE" dirty="0" err="1"/>
              <a:t>Grosse</a:t>
            </a:r>
            <a:r>
              <a:rPr lang="de-DE" dirty="0"/>
              <a:t> Gedanken brauchen etwas Platz</a:t>
            </a:r>
            <a:endParaRPr lang="de-CH" dirty="0"/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6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70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55560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dirty="0"/>
              <a:t>Titel </a:t>
            </a:r>
            <a:r>
              <a:rPr lang="de-DE" dirty="0" err="1"/>
              <a:t>gross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275606"/>
            <a:ext cx="7416824" cy="3456384"/>
          </a:xfrm>
          <a:prstGeom prst="rect">
            <a:avLst/>
          </a:prstGeom>
        </p:spPr>
        <p:txBody>
          <a:bodyPr/>
          <a:lstStyle>
            <a:lvl1pPr algn="l">
              <a:buFont typeface="Symbol" pitchFamily="18" charset="2"/>
              <a:buChar char="-"/>
              <a:defRPr sz="2400" baseline="0"/>
            </a:lvl1pPr>
            <a:lvl2pPr algn="l">
              <a:buFont typeface="Symbol" pitchFamily="18" charset="2"/>
              <a:buChar char="-"/>
              <a:defRPr sz="2400"/>
            </a:lvl2pPr>
            <a:lvl3pPr algn="l">
              <a:buFont typeface="Symbol" pitchFamily="18" charset="2"/>
              <a:buChar char="-"/>
              <a:defRPr sz="2400"/>
            </a:lvl3pPr>
            <a:lvl4pPr algn="l">
              <a:buFont typeface="Symbol" pitchFamily="18" charset="2"/>
              <a:buChar char="-"/>
              <a:defRPr sz="2400"/>
            </a:lvl4pPr>
            <a:lvl5pPr algn="l">
              <a:buFont typeface="Symbol" pitchFamily="18" charset="2"/>
              <a:buChar char="-"/>
              <a:defRPr sz="2400"/>
            </a:lvl5pPr>
          </a:lstStyle>
          <a:p>
            <a:pPr lvl="0"/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6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801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52000"/>
            <a:ext cx="7416824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6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13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Drittel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131840" y="720000"/>
            <a:ext cx="525698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3131840" y="1152000"/>
            <a:ext cx="5256584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3059113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1/3 Foto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10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5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älfte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644008" y="720000"/>
            <a:ext cx="3744816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4644008" y="1152000"/>
            <a:ext cx="3744416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½ Foto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10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119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ZweiDrittel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228184" y="720000"/>
            <a:ext cx="2160640" cy="77163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6228184" y="1563638"/>
            <a:ext cx="2160240" cy="316835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2/3 Foto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10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17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formatfüllend ohne W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1/1 Foto</a:t>
            </a:r>
          </a:p>
        </p:txBody>
      </p:sp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6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75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älfte unten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52000"/>
            <a:ext cx="7416824" cy="134774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2556000"/>
            <a:ext cx="9144000" cy="2592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½ Foto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10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010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rittel unten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152000"/>
            <a:ext cx="7416824" cy="221183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0000"/>
            <a:ext cx="9144000" cy="1728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1/3 Foto unten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10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Drittel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131840" y="720000"/>
            <a:ext cx="525698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3131840" y="1152000"/>
            <a:ext cx="5256584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3059113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1/3 Foto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/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och neb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2000" y="720000"/>
            <a:ext cx="7416824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3707904" y="1152000"/>
            <a:ext cx="4680520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971600" y="1152000"/>
            <a:ext cx="2700000" cy="3600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sz="24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Hochformat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>
                <a:solidFill>
                  <a:prstClr val="black"/>
                </a:solidFill>
              </a:rPr>
              <a:t>Volkswirtschaftsdirektion</a:t>
            </a:r>
          </a:p>
        </p:txBody>
      </p:sp>
      <p:sp>
        <p:nvSpPr>
          <p:cNvPr id="10" name="###DocParam.HeaderSubject###"/>
          <p:cNvSpPr txBox="1"/>
          <p:nvPr userDrawn="1"/>
        </p:nvSpPr>
        <p:spPr>
          <a:xfrm>
            <a:off x="6103424" y="336158"/>
            <a:ext cx="63216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B1D886B7-7F72-403C-895B-308F912664C2}" type="slidenum">
              <a:rPr lang="de-CH" sz="1100" smtClean="0">
                <a:solidFill>
                  <a:prstClr val="black"/>
                </a:solidFill>
              </a:rPr>
              <a:pPr algn="r"/>
              <a:t>‹Nr.›</a:t>
            </a:fld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436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anim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LoeweZH_48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93358" y="293505"/>
            <a:ext cx="4557284" cy="4556493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2169577" y="2182289"/>
            <a:ext cx="4804849" cy="778924"/>
          </a:xfrm>
          <a:prstGeom prst="rect">
            <a:avLst/>
          </a:prstGeom>
          <a:noFill/>
        </p:spPr>
        <p:txBody>
          <a:bodyPr wrap="none" lIns="51417" tIns="25709" rIns="51417" bIns="25709" rtlCol="0">
            <a:spAutoFit/>
          </a:bodyPr>
          <a:lstStyle/>
          <a:p>
            <a:r>
              <a:rPr lang="de-CH" sz="4700" dirty="0">
                <a:solidFill>
                  <a:prstClr val="black"/>
                </a:solidFill>
                <a:latin typeface="Arial Black" pitchFamily="34" charset="0"/>
              </a:rPr>
              <a:t>Kanton Zürich</a:t>
            </a:r>
          </a:p>
        </p:txBody>
      </p:sp>
      <p:sp>
        <p:nvSpPr>
          <p:cNvPr id="8" name="Rechtwinkliges Dreieck 11"/>
          <p:cNvSpPr>
            <a:spLocks noChangeArrowheads="1"/>
          </p:cNvSpPr>
          <p:nvPr userDrawn="1"/>
        </p:nvSpPr>
        <p:spPr bwMode="auto">
          <a:xfrm>
            <a:off x="0" y="1"/>
            <a:ext cx="5143500" cy="5142607"/>
          </a:xfrm>
          <a:prstGeom prst="rtTriangle">
            <a:avLst/>
          </a:prstGeom>
          <a:solidFill>
            <a:srgbClr val="009EE0"/>
          </a:solidFill>
          <a:ln w="25400" algn="ctr">
            <a:noFill/>
            <a:round/>
            <a:headEnd/>
            <a:tailEnd/>
          </a:ln>
        </p:spPr>
        <p:txBody>
          <a:bodyPr lIns="51417" tIns="25709" rIns="51417" bIns="25709"/>
          <a:lstStyle/>
          <a:p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etl_Weiss_Sp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###Profile.Org.Logo###" descr="C:\Users\flury\AppData\Local\Temp\0d9da428-33fe-4850-ab94-dbbe909e731b.png"/>
          <p:cNvPicPr>
            <a:picLocks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323528" y="242855"/>
            <a:ext cx="720080" cy="971017"/>
          </a:xfrm>
          <a:prstGeom prst="rect">
            <a:avLst/>
          </a:prstGeom>
        </p:spPr>
      </p:pic>
      <p:sp>
        <p:nvSpPr>
          <p:cNvPr id="10" name="Rechtwinkliges Dreieck 9"/>
          <p:cNvSpPr>
            <a:spLocks/>
          </p:cNvSpPr>
          <p:nvPr userDrawn="1"/>
        </p:nvSpPr>
        <p:spPr>
          <a:xfrm>
            <a:off x="0" y="1491630"/>
            <a:ext cx="3651870" cy="3651870"/>
          </a:xfrm>
          <a:prstGeom prst="rtTriangl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15" name="Titel 7"/>
          <p:cNvSpPr txBox="1">
            <a:spLocks/>
          </p:cNvSpPr>
          <p:nvPr userDrawn="1"/>
        </p:nvSpPr>
        <p:spPr>
          <a:xfrm>
            <a:off x="1430030" y="1610060"/>
            <a:ext cx="7030403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68000"/>
              </a:lnSpc>
              <a:defRPr sz="5400" spc="0" baseline="0"/>
            </a:lvl1pPr>
          </a:lstStyle>
          <a:p>
            <a:pPr>
              <a:lnSpc>
                <a:spcPct val="92000"/>
              </a:lnSpc>
              <a:spcBef>
                <a:spcPct val="0"/>
              </a:spcBef>
              <a:defRPr/>
            </a:pPr>
            <a:endParaRPr lang="de-CH" sz="1600" dirty="0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115616" y="1738126"/>
            <a:ext cx="7344816" cy="74506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de-DE" dirty="0"/>
              <a:t>Titel Vorname Name, Funktion</a:t>
            </a:r>
            <a:endParaRPr lang="de-CH" dirty="0"/>
          </a:p>
        </p:txBody>
      </p:sp>
      <p:sp>
        <p:nvSpPr>
          <p:cNvPr id="20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092393" y="899534"/>
            <a:ext cx="7368039" cy="858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  <a:defRPr sz="5400"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###CustomElements.Presentation.Header.Script1###"/>
          <p:cNvSpPr txBox="1"/>
          <p:nvPr userDrawn="1"/>
        </p:nvSpPr>
        <p:spPr>
          <a:xfrm>
            <a:off x="1104568" y="267404"/>
            <a:ext cx="6350000" cy="54495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4000"/>
              </a:lnSpc>
            </a:pPr>
            <a:r>
              <a:rPr lang="de-CH" sz="1400" dirty="0">
                <a:solidFill>
                  <a:prstClr val="black"/>
                </a:solidFill>
              </a:rPr>
              <a:t>Kanton Zürich</a:t>
            </a:r>
            <a:r>
              <a:rPr lang="de-CH" sz="1400" dirty="0">
                <a:solidFill>
                  <a:prstClr val="black"/>
                </a:solidFill>
                <a:latin typeface="Arial Black"/>
              </a:rPr>
              <a:t>
</a:t>
            </a:r>
            <a:r>
              <a:rPr lang="de-CH" sz="1400" dirty="0">
                <a:solidFill>
                  <a:prstClr val="black"/>
                </a:solidFill>
              </a:rPr>
              <a:t>Volkswirtschaftsdirektion</a:t>
            </a:r>
          </a:p>
          <a:p>
            <a:pPr>
              <a:lnSpc>
                <a:spcPct val="84000"/>
              </a:lnSpc>
            </a:pPr>
            <a:r>
              <a:rPr lang="de-CH" sz="1400" dirty="0">
                <a:solidFill>
                  <a:prstClr val="black"/>
                </a:solidFill>
                <a:latin typeface="Arial Black"/>
              </a:rPr>
              <a:t>Amt für Wirtschaft und Arbeit</a:t>
            </a:r>
          </a:p>
        </p:txBody>
      </p:sp>
    </p:spTree>
    <p:extLst>
      <p:ext uri="{BB962C8B-B14F-4D97-AF65-F5344CB8AC3E}">
        <p14:creationId xmlns:p14="http://schemas.microsoft.com/office/powerpoint/2010/main" val="335855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älfte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644008" y="720000"/>
            <a:ext cx="3744816" cy="401433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4644008" y="1152000"/>
            <a:ext cx="3744416" cy="35799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½ Foto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/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ZweiDrittel bis an den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228184" y="720000"/>
            <a:ext cx="2160640" cy="77163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 etwas kleiner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6228184" y="1563638"/>
            <a:ext cx="2160240" cy="316835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/>
              <a:t>Hier folgen die Ausführungen, mit oder ohne Gedankenstriche (aber ohne Punkte)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0"/>
            <a:ext cx="6120000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2/3 Foto</a:t>
            </a:r>
          </a:p>
        </p:txBody>
      </p:sp>
      <p:sp>
        <p:nvSpPr>
          <p:cNvPr id="8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/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formatfüllend ohne W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>
              <a:buNone/>
              <a:defRPr baseline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de-CH" dirty="0"/>
              <a:t>1/1 Foto</a:t>
            </a:r>
          </a:p>
        </p:txBody>
      </p:sp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840000" y="360000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###DocParam.HeaderSubject###"/>
          <p:cNvSpPr txBox="1"/>
          <p:nvPr userDrawn="1"/>
        </p:nvSpPr>
        <p:spPr>
          <a:xfrm>
            <a:off x="7020272" y="320834"/>
            <a:ext cx="18002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1100" dirty="0"/>
              <a:t>Volkswirtschaftsdirektion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8" r:id="rId2"/>
    <p:sldLayoutId id="2147483717" r:id="rId3"/>
    <p:sldLayoutId id="2147483716" r:id="rId4"/>
    <p:sldLayoutId id="2147483667" r:id="rId5"/>
    <p:sldLayoutId id="2147483736" r:id="rId6"/>
    <p:sldLayoutId id="2147483738" r:id="rId7"/>
    <p:sldLayoutId id="2147483739" r:id="rId8"/>
    <p:sldLayoutId id="2147483719" r:id="rId9"/>
    <p:sldLayoutId id="2147483740" r:id="rId10"/>
    <p:sldLayoutId id="2147483741" r:id="rId11"/>
    <p:sldLayoutId id="2147483744" r:id="rId12"/>
    <p:sldLayoutId id="2147483743" r:id="rId13"/>
    <p:sldLayoutId id="2147483742" r:id="rId14"/>
    <p:sldLayoutId id="2147483745" r:id="rId15"/>
    <p:sldLayoutId id="2147483693" r:id="rId16"/>
    <p:sldLayoutId id="2147483821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4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3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66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1092393" y="771550"/>
            <a:ext cx="7368039" cy="2160240"/>
          </a:xfrm>
        </p:spPr>
        <p:txBody>
          <a:bodyPr/>
          <a:lstStyle/>
          <a:p>
            <a:r>
              <a:rPr lang="de-CH" sz="4000" b="1" dirty="0"/>
              <a:t>Wie Digitalisierung </a:t>
            </a:r>
          </a:p>
          <a:p>
            <a:r>
              <a:rPr lang="de-CH" sz="4000" b="1" dirty="0"/>
              <a:t>und künstliche Intelligenz</a:t>
            </a:r>
          </a:p>
          <a:p>
            <a:r>
              <a:rPr lang="de-CH" sz="4000" b="1" dirty="0"/>
              <a:t>die Arbeitswelt verändern</a:t>
            </a:r>
            <a:endParaRPr lang="de-CH" sz="4000"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0"/>
          </p:nvPr>
        </p:nvSpPr>
        <p:spPr>
          <a:xfrm>
            <a:off x="1103317" y="3075806"/>
            <a:ext cx="7344816" cy="1105104"/>
          </a:xfrm>
        </p:spPr>
        <p:txBody>
          <a:bodyPr/>
          <a:lstStyle/>
          <a:p>
            <a:r>
              <a:rPr lang="de-CH" dirty="0"/>
              <a:t>Carmen Walker </a:t>
            </a:r>
            <a:r>
              <a:rPr lang="de-CH" dirty="0" err="1"/>
              <a:t>Späh</a:t>
            </a:r>
            <a:r>
              <a:rPr lang="de-CH" dirty="0"/>
              <a:t>, Volkswirtschaftsdirektorin</a:t>
            </a:r>
          </a:p>
          <a:p>
            <a:endParaRPr lang="de-CH" dirty="0"/>
          </a:p>
          <a:p>
            <a:r>
              <a:rPr lang="de-CH" dirty="0"/>
              <a:t>Edgar Spieler, Vorsitzender des Steuerungsausschusses und </a:t>
            </a:r>
            <a:r>
              <a:rPr lang="de-CH" dirty="0" err="1"/>
              <a:t>Stv</a:t>
            </a:r>
            <a:r>
              <a:rPr lang="de-CH" dirty="0"/>
              <a:t>. Amtsleiter, Amt für Wirtschaft und Arbeit</a:t>
            </a:r>
          </a:p>
          <a:p>
            <a:endParaRPr lang="de-CH" dirty="0"/>
          </a:p>
          <a:p>
            <a:r>
              <a:rPr lang="de-CH" dirty="0"/>
              <a:t>Dr. Katharina Degen, Leiterin AMOSA Arbeitsmarktbeobachtung</a:t>
            </a:r>
          </a:p>
          <a:p>
            <a:endParaRPr lang="de-C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771550"/>
            <a:ext cx="7416824" cy="528638"/>
          </a:xfrm>
        </p:spPr>
        <p:txBody>
          <a:bodyPr/>
          <a:lstStyle/>
          <a:p>
            <a:r>
              <a:rPr lang="de-CH" sz="2000" dirty="0"/>
              <a:t>Entwicklungsfelder sind sehr berufsspezifisch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251520" y="1563638"/>
            <a:ext cx="8613494" cy="2992373"/>
            <a:chOff x="192601" y="1565155"/>
            <a:chExt cx="8613494" cy="2992373"/>
          </a:xfrm>
        </p:grpSpPr>
        <p:sp>
          <p:nvSpPr>
            <p:cNvPr id="29" name="Rechteck 28"/>
            <p:cNvSpPr/>
            <p:nvPr/>
          </p:nvSpPr>
          <p:spPr>
            <a:xfrm>
              <a:off x="4572000" y="3139499"/>
              <a:ext cx="3389215" cy="14111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1048446" y="3146727"/>
              <a:ext cx="3374698" cy="14108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463533" y="3319534"/>
              <a:ext cx="28357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/>
                <a:t>Hohe </a:t>
              </a:r>
              <a:r>
                <a:rPr lang="de-CH" sz="1200" b="1" dirty="0">
                  <a:solidFill>
                    <a:srgbClr val="335384"/>
                  </a:solidFill>
                </a:rPr>
                <a:t>Anwendungsfertigkeiten </a:t>
              </a:r>
              <a:r>
                <a:rPr lang="de-CH" sz="1200" dirty="0"/>
                <a:t>in allen Kompetenzdimensionen gefordert</a:t>
              </a:r>
            </a:p>
            <a:p>
              <a:r>
                <a:rPr lang="de-CH" sz="1200" dirty="0"/>
                <a:t> </a:t>
              </a:r>
            </a:p>
            <a:p>
              <a:r>
                <a:rPr lang="de-CH" sz="1200" dirty="0"/>
                <a:t>Vor allem für Personen problematisch, die sich </a:t>
              </a:r>
              <a:r>
                <a:rPr lang="de-CH" sz="1200" b="1" dirty="0">
                  <a:solidFill>
                    <a:srgbClr val="335384"/>
                  </a:solidFill>
                </a:rPr>
                <a:t>nie weitergebildet</a:t>
              </a:r>
              <a:r>
                <a:rPr lang="de-CH" sz="1200" dirty="0">
                  <a:solidFill>
                    <a:srgbClr val="335384"/>
                  </a:solidFill>
                </a:rPr>
                <a:t> </a:t>
              </a:r>
              <a:r>
                <a:rPr lang="de-CH" sz="1200" dirty="0"/>
                <a:t>haben</a:t>
              </a: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192601" y="3276678"/>
              <a:ext cx="1208778" cy="1101374"/>
              <a:chOff x="3917882" y="3197296"/>
              <a:chExt cx="1208778" cy="1101374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3917882" y="3197296"/>
                <a:ext cx="1195843" cy="11013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3937655" y="3410640"/>
                <a:ext cx="11890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200" b="1" dirty="0">
                    <a:solidFill>
                      <a:srgbClr val="335384"/>
                    </a:solidFill>
                  </a:rPr>
                  <a:t>Büro- und Sekretariats-berufe</a:t>
                </a:r>
              </a:p>
            </p:txBody>
          </p:sp>
        </p:grpSp>
        <p:sp>
          <p:nvSpPr>
            <p:cNvPr id="21" name="Rechteck 20"/>
            <p:cNvSpPr/>
            <p:nvPr/>
          </p:nvSpPr>
          <p:spPr>
            <a:xfrm>
              <a:off x="4572000" y="1565155"/>
              <a:ext cx="3389215" cy="14108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1048446" y="1565155"/>
              <a:ext cx="3374698" cy="14181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200696" y="1712208"/>
              <a:ext cx="1230050" cy="1101374"/>
              <a:chOff x="3673709" y="1783776"/>
              <a:chExt cx="1230050" cy="1101374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3678549" y="1783776"/>
                <a:ext cx="1195843" cy="11013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3673709" y="2117472"/>
                <a:ext cx="12300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200" b="1" dirty="0">
                    <a:solidFill>
                      <a:srgbClr val="F69F16"/>
                    </a:solidFill>
                  </a:rPr>
                  <a:t>Marketing-berufe</a:t>
                </a:r>
              </a:p>
            </p:txBody>
          </p:sp>
        </p:grpSp>
        <p:sp>
          <p:nvSpPr>
            <p:cNvPr id="37" name="Textfeld 36"/>
            <p:cNvSpPr txBox="1"/>
            <p:nvPr/>
          </p:nvSpPr>
          <p:spPr>
            <a:xfrm>
              <a:off x="1449016" y="1685779"/>
              <a:ext cx="28718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/>
                <a:t>Rasante Entwicklungen im </a:t>
              </a:r>
              <a:r>
                <a:rPr lang="de-CH" sz="1200" b="1" dirty="0">
                  <a:solidFill>
                    <a:srgbClr val="F69F16"/>
                  </a:solidFill>
                </a:rPr>
                <a:t>digitalen Marketing</a:t>
              </a:r>
              <a:r>
                <a:rPr lang="de-CH" sz="1200" dirty="0"/>
                <a:t> erfordern hohe digitale Skills in allen Dimensionen</a:t>
              </a:r>
            </a:p>
            <a:p>
              <a:endParaRPr lang="de-CH" sz="1000" dirty="0"/>
            </a:p>
            <a:p>
              <a:r>
                <a:rPr lang="de-CH" sz="1200" dirty="0"/>
                <a:t>Vor allem für Fachleute aus dem </a:t>
              </a:r>
              <a:r>
                <a:rPr lang="de-CH" sz="1200" b="1" dirty="0">
                  <a:solidFill>
                    <a:srgbClr val="F69F16"/>
                  </a:solidFill>
                </a:rPr>
                <a:t>analogen Marketing </a:t>
              </a:r>
              <a:r>
                <a:rPr lang="de-CH" sz="1200" dirty="0"/>
                <a:t>herausfordernd</a:t>
              </a:r>
            </a:p>
          </p:txBody>
        </p:sp>
        <p:grpSp>
          <p:nvGrpSpPr>
            <p:cNvPr id="39" name="Gruppieren 38"/>
            <p:cNvGrpSpPr/>
            <p:nvPr/>
          </p:nvGrpSpPr>
          <p:grpSpPr>
            <a:xfrm>
              <a:off x="7489988" y="1723463"/>
              <a:ext cx="1316107" cy="1101374"/>
              <a:chOff x="3592492" y="1783776"/>
              <a:chExt cx="1316107" cy="1101374"/>
            </a:xfrm>
          </p:grpSpPr>
          <p:sp>
            <p:nvSpPr>
              <p:cNvPr id="40" name="Ellipse 39"/>
              <p:cNvSpPr/>
              <p:nvPr/>
            </p:nvSpPr>
            <p:spPr>
              <a:xfrm>
                <a:off x="3678549" y="1783776"/>
                <a:ext cx="1195843" cy="11013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1" name="Textfeld 40"/>
              <p:cNvSpPr txBox="1"/>
              <p:nvPr/>
            </p:nvSpPr>
            <p:spPr>
              <a:xfrm>
                <a:off x="3592492" y="1989554"/>
                <a:ext cx="1316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200" b="1" dirty="0">
                    <a:solidFill>
                      <a:srgbClr val="A3488B"/>
                    </a:solidFill>
                  </a:rPr>
                  <a:t>Verkaufs-berufe im Detailhandel</a:t>
                </a:r>
              </a:p>
            </p:txBody>
          </p:sp>
        </p:grpSp>
        <p:grpSp>
          <p:nvGrpSpPr>
            <p:cNvPr id="42" name="Gruppieren 41"/>
            <p:cNvGrpSpPr/>
            <p:nvPr/>
          </p:nvGrpSpPr>
          <p:grpSpPr>
            <a:xfrm>
              <a:off x="7576045" y="3301440"/>
              <a:ext cx="1230050" cy="1101374"/>
              <a:chOff x="3678549" y="1783776"/>
              <a:chExt cx="1230050" cy="1101374"/>
            </a:xfrm>
          </p:grpSpPr>
          <p:sp>
            <p:nvSpPr>
              <p:cNvPr id="43" name="Ellipse 42"/>
              <p:cNvSpPr/>
              <p:nvPr/>
            </p:nvSpPr>
            <p:spPr>
              <a:xfrm>
                <a:off x="3678549" y="1783776"/>
                <a:ext cx="1195843" cy="11013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3678549" y="2022399"/>
                <a:ext cx="1230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200" b="1" dirty="0">
                    <a:solidFill>
                      <a:srgbClr val="88A235"/>
                    </a:solidFill>
                  </a:rPr>
                  <a:t>Berufe der industriellen Produktion</a:t>
                </a:r>
              </a:p>
            </p:txBody>
          </p:sp>
        </p:grpSp>
        <p:sp>
          <p:nvSpPr>
            <p:cNvPr id="45" name="Textfeld 44"/>
            <p:cNvSpPr txBox="1"/>
            <p:nvPr/>
          </p:nvSpPr>
          <p:spPr>
            <a:xfrm>
              <a:off x="4572000" y="1691352"/>
              <a:ext cx="31201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/>
                <a:t>Verlagerung in Richtung </a:t>
              </a:r>
              <a:r>
                <a:rPr lang="de-CH" sz="1200" b="1" dirty="0" err="1">
                  <a:solidFill>
                    <a:srgbClr val="A3488B"/>
                  </a:solidFill>
                </a:rPr>
                <a:t>Omnichannel</a:t>
              </a:r>
              <a:r>
                <a:rPr lang="de-CH" sz="1200" b="1" dirty="0">
                  <a:solidFill>
                    <a:srgbClr val="A3488B"/>
                  </a:solidFill>
                </a:rPr>
                <a:t> </a:t>
              </a:r>
              <a:r>
                <a:rPr lang="de-CH" sz="1200" b="1" dirty="0" err="1">
                  <a:solidFill>
                    <a:srgbClr val="A3488B"/>
                  </a:solidFill>
                </a:rPr>
                <a:t>Retailing</a:t>
              </a:r>
              <a:r>
                <a:rPr lang="de-CH" sz="1200" b="1" dirty="0">
                  <a:solidFill>
                    <a:srgbClr val="A3488B"/>
                  </a:solidFill>
                </a:rPr>
                <a:t> </a:t>
              </a:r>
              <a:r>
                <a:rPr lang="de-CH" sz="1200" dirty="0"/>
                <a:t>und </a:t>
              </a:r>
              <a:r>
                <a:rPr lang="de-CH" sz="1200" b="1" dirty="0">
                  <a:solidFill>
                    <a:srgbClr val="A3488B"/>
                  </a:solidFill>
                </a:rPr>
                <a:t>Onlinehandel</a:t>
              </a:r>
              <a:r>
                <a:rPr lang="de-CH" sz="1200" dirty="0"/>
                <a:t> erhöhen </a:t>
              </a:r>
            </a:p>
            <a:p>
              <a:r>
                <a:rPr lang="de-CH" sz="1200" dirty="0"/>
                <a:t>die digitalen Anforderungen</a:t>
              </a:r>
            </a:p>
            <a:p>
              <a:endParaRPr lang="de-CH" sz="1200" dirty="0"/>
            </a:p>
            <a:p>
              <a:r>
                <a:rPr lang="de-CH" sz="1200" dirty="0"/>
                <a:t>Entwicklungspotenzial vor allem bei </a:t>
              </a:r>
              <a:r>
                <a:rPr lang="de-CH" sz="1200" b="1" dirty="0">
                  <a:solidFill>
                    <a:srgbClr val="A3488B"/>
                  </a:solidFill>
                </a:rPr>
                <a:t>älteren </a:t>
              </a:r>
              <a:r>
                <a:rPr lang="de-CH" sz="1200" dirty="0"/>
                <a:t>und </a:t>
              </a:r>
              <a:r>
                <a:rPr lang="de-CH" sz="1200" b="1" dirty="0">
                  <a:solidFill>
                    <a:srgbClr val="A3488B"/>
                  </a:solidFill>
                </a:rPr>
                <a:t>digital wenig affinen </a:t>
              </a:r>
              <a:r>
                <a:rPr lang="de-CH" sz="1200" dirty="0"/>
                <a:t>Personen</a:t>
              </a: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4571999" y="3219296"/>
              <a:ext cx="31201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dirty="0"/>
                <a:t>Zunehmend komplexe Fertigungssysteme erfordern hohe </a:t>
              </a:r>
              <a:r>
                <a:rPr lang="de-CH" sz="1200" b="1" dirty="0">
                  <a:solidFill>
                    <a:srgbClr val="88A235"/>
                  </a:solidFill>
                </a:rPr>
                <a:t>digitale Problemlöse-fertigkeiten</a:t>
              </a:r>
            </a:p>
            <a:p>
              <a:endParaRPr lang="de-CH" sz="1200" b="1" dirty="0">
                <a:solidFill>
                  <a:srgbClr val="88A235"/>
                </a:solidFill>
              </a:endParaRPr>
            </a:p>
            <a:p>
              <a:r>
                <a:rPr lang="de-CH" sz="1200" dirty="0"/>
                <a:t>Dies stellt vor allem </a:t>
              </a:r>
              <a:r>
                <a:rPr lang="de-CH" sz="1200" b="1" dirty="0">
                  <a:solidFill>
                    <a:srgbClr val="88A235"/>
                  </a:solidFill>
                </a:rPr>
                <a:t>Hilfskräfte</a:t>
              </a:r>
              <a:r>
                <a:rPr lang="de-CH" sz="1200" dirty="0"/>
                <a:t> vor hohe Hürden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79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7560440" cy="401433"/>
          </a:xfrm>
        </p:spPr>
        <p:txBody>
          <a:bodyPr/>
          <a:lstStyle/>
          <a:p>
            <a:r>
              <a:rPr lang="de-CH" sz="2000" dirty="0"/>
              <a:t>AMOSA-Kantone identifizierten fünf Handlungsfelder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100593" y="1419622"/>
            <a:ext cx="7345985" cy="3320283"/>
            <a:chOff x="1100593" y="1419622"/>
            <a:chExt cx="7345985" cy="3320283"/>
          </a:xfrm>
        </p:grpSpPr>
        <p:sp>
          <p:nvSpPr>
            <p:cNvPr id="43" name="Rechteck 42"/>
            <p:cNvSpPr/>
            <p:nvPr/>
          </p:nvSpPr>
          <p:spPr>
            <a:xfrm>
              <a:off x="1177661" y="2852422"/>
              <a:ext cx="7148660" cy="752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1" name="Gruppieren 50"/>
            <p:cNvGrpSpPr/>
            <p:nvPr/>
          </p:nvGrpSpPr>
          <p:grpSpPr>
            <a:xfrm>
              <a:off x="6803650" y="1620984"/>
              <a:ext cx="1642928" cy="1614703"/>
              <a:chOff x="755978" y="1460278"/>
              <a:chExt cx="1642928" cy="1614703"/>
            </a:xfrm>
          </p:grpSpPr>
          <p:sp>
            <p:nvSpPr>
              <p:cNvPr id="45" name="Ellipse 44"/>
              <p:cNvSpPr/>
              <p:nvPr/>
            </p:nvSpPr>
            <p:spPr>
              <a:xfrm>
                <a:off x="755978" y="1460278"/>
                <a:ext cx="1642928" cy="16147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32" name="Gruppieren 31"/>
              <p:cNvGrpSpPr/>
              <p:nvPr/>
            </p:nvGrpSpPr>
            <p:grpSpPr>
              <a:xfrm>
                <a:off x="846529" y="1604081"/>
                <a:ext cx="1464303" cy="1368152"/>
                <a:chOff x="2262248" y="2838500"/>
                <a:chExt cx="1464303" cy="1368152"/>
              </a:xfrm>
            </p:grpSpPr>
            <p:sp>
              <p:nvSpPr>
                <p:cNvPr id="21" name="Ellipse 20"/>
                <p:cNvSpPr/>
                <p:nvPr/>
              </p:nvSpPr>
              <p:spPr>
                <a:xfrm>
                  <a:off x="2262248" y="2838500"/>
                  <a:ext cx="1464303" cy="1368152"/>
                </a:xfrm>
                <a:prstGeom prst="ellipse">
                  <a:avLst/>
                </a:prstGeom>
                <a:solidFill>
                  <a:srgbClr val="0092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25" name="Textfeld 24"/>
                <p:cNvSpPr txBox="1"/>
                <p:nvPr/>
              </p:nvSpPr>
              <p:spPr>
                <a:xfrm>
                  <a:off x="2341285" y="3110484"/>
                  <a:ext cx="1306228" cy="824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CH" sz="1200" b="1" dirty="0">
                      <a:solidFill>
                        <a:schemeClr val="bg1"/>
                      </a:solidFill>
                    </a:rPr>
                    <a:t>Erkennen und Fördern von digitalen Kompetenzen</a:t>
                  </a:r>
                </a:p>
              </p:txBody>
            </p:sp>
          </p:grpSp>
        </p:grpSp>
        <p:sp>
          <p:nvSpPr>
            <p:cNvPr id="46" name="Ellipse 45"/>
            <p:cNvSpPr/>
            <p:nvPr/>
          </p:nvSpPr>
          <p:spPr>
            <a:xfrm>
              <a:off x="4058053" y="1694534"/>
              <a:ext cx="1642928" cy="1614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" name="Gruppieren 3"/>
            <p:cNvGrpSpPr/>
            <p:nvPr/>
          </p:nvGrpSpPr>
          <p:grpSpPr>
            <a:xfrm>
              <a:off x="1100593" y="1694534"/>
              <a:ext cx="1642928" cy="1614703"/>
              <a:chOff x="1292934" y="1626146"/>
              <a:chExt cx="1642928" cy="1614703"/>
            </a:xfrm>
          </p:grpSpPr>
          <p:sp>
            <p:nvSpPr>
              <p:cNvPr id="44" name="Ellipse 43"/>
              <p:cNvSpPr/>
              <p:nvPr/>
            </p:nvSpPr>
            <p:spPr>
              <a:xfrm>
                <a:off x="1292934" y="1626146"/>
                <a:ext cx="1642928" cy="16147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11" name="Gruppieren 10"/>
              <p:cNvGrpSpPr/>
              <p:nvPr/>
            </p:nvGrpSpPr>
            <p:grpSpPr>
              <a:xfrm>
                <a:off x="1382246" y="1767083"/>
                <a:ext cx="1464303" cy="1368152"/>
                <a:chOff x="-1749139" y="2404540"/>
                <a:chExt cx="2079177" cy="1992558"/>
              </a:xfrm>
            </p:grpSpPr>
            <p:sp>
              <p:nvSpPr>
                <p:cNvPr id="12" name="Ellipse 11"/>
                <p:cNvSpPr/>
                <p:nvPr/>
              </p:nvSpPr>
              <p:spPr>
                <a:xfrm>
                  <a:off x="-1749139" y="2404540"/>
                  <a:ext cx="2079177" cy="1992558"/>
                </a:xfrm>
                <a:prstGeom prst="ellipse">
                  <a:avLst/>
                </a:prstGeom>
                <a:solidFill>
                  <a:srgbClr val="0092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3" name="Textfeld 12"/>
                <p:cNvSpPr txBox="1"/>
                <p:nvPr/>
              </p:nvSpPr>
              <p:spPr>
                <a:xfrm>
                  <a:off x="-1659567" y="2930164"/>
                  <a:ext cx="1886630" cy="941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CH" sz="1200" b="1" dirty="0">
                      <a:solidFill>
                        <a:schemeClr val="bg1"/>
                      </a:solidFill>
                    </a:rPr>
                    <a:t>Denken in Kompetenzen fördern</a:t>
                  </a:r>
                </a:p>
              </p:txBody>
            </p:sp>
          </p:grpSp>
        </p:grpSp>
        <p:grpSp>
          <p:nvGrpSpPr>
            <p:cNvPr id="55" name="Gruppieren 54"/>
            <p:cNvGrpSpPr/>
            <p:nvPr/>
          </p:nvGrpSpPr>
          <p:grpSpPr>
            <a:xfrm>
              <a:off x="2492216" y="3155768"/>
              <a:ext cx="1642928" cy="1543949"/>
              <a:chOff x="2160009" y="2870249"/>
              <a:chExt cx="1642928" cy="1543949"/>
            </a:xfrm>
          </p:grpSpPr>
          <p:sp>
            <p:nvSpPr>
              <p:cNvPr id="56" name="Ellipse 55"/>
              <p:cNvSpPr/>
              <p:nvPr/>
            </p:nvSpPr>
            <p:spPr>
              <a:xfrm>
                <a:off x="2160009" y="2870249"/>
                <a:ext cx="1642928" cy="15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57" name="Gruppieren 56"/>
              <p:cNvGrpSpPr/>
              <p:nvPr/>
            </p:nvGrpSpPr>
            <p:grpSpPr>
              <a:xfrm>
                <a:off x="2250788" y="2947881"/>
                <a:ext cx="1464303" cy="1368152"/>
                <a:chOff x="5396061" y="2800068"/>
                <a:chExt cx="1464303" cy="1368152"/>
              </a:xfrm>
            </p:grpSpPr>
            <p:sp>
              <p:nvSpPr>
                <p:cNvPr id="58" name="Ellipse 57"/>
                <p:cNvSpPr/>
                <p:nvPr/>
              </p:nvSpPr>
              <p:spPr>
                <a:xfrm>
                  <a:off x="5396061" y="2800068"/>
                  <a:ext cx="1464303" cy="136815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9" name="Textfeld 58"/>
                <p:cNvSpPr txBox="1"/>
                <p:nvPr/>
              </p:nvSpPr>
              <p:spPr>
                <a:xfrm>
                  <a:off x="5500582" y="3097784"/>
                  <a:ext cx="125526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CH" sz="1200" dirty="0">
                      <a:solidFill>
                        <a:schemeClr val="bg1"/>
                      </a:solidFill>
                    </a:rPr>
                    <a:t>RAV-Mitarbeitende digital fit halten</a:t>
                  </a:r>
                </a:p>
              </p:txBody>
            </p:sp>
          </p:grpSp>
        </p:grpSp>
        <p:grpSp>
          <p:nvGrpSpPr>
            <p:cNvPr id="60" name="Gruppieren 59"/>
            <p:cNvGrpSpPr/>
            <p:nvPr/>
          </p:nvGrpSpPr>
          <p:grpSpPr>
            <a:xfrm>
              <a:off x="5499429" y="3154044"/>
              <a:ext cx="1642928" cy="1511886"/>
              <a:chOff x="5279828" y="2772613"/>
              <a:chExt cx="1642928" cy="1511886"/>
            </a:xfrm>
          </p:grpSpPr>
          <p:sp>
            <p:nvSpPr>
              <p:cNvPr id="61" name="Ellipse 60"/>
              <p:cNvSpPr/>
              <p:nvPr/>
            </p:nvSpPr>
            <p:spPr>
              <a:xfrm>
                <a:off x="5279828" y="2772613"/>
                <a:ext cx="1642928" cy="15118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62" name="Gruppieren 61"/>
              <p:cNvGrpSpPr/>
              <p:nvPr/>
            </p:nvGrpSpPr>
            <p:grpSpPr>
              <a:xfrm>
                <a:off x="5369140" y="2844888"/>
                <a:ext cx="1464303" cy="1368152"/>
                <a:chOff x="5423198" y="1283188"/>
                <a:chExt cx="1464303" cy="1368152"/>
              </a:xfrm>
            </p:grpSpPr>
            <p:sp>
              <p:nvSpPr>
                <p:cNvPr id="63" name="Ellipse 62"/>
                <p:cNvSpPr/>
                <p:nvPr/>
              </p:nvSpPr>
              <p:spPr>
                <a:xfrm>
                  <a:off x="5423198" y="1283188"/>
                  <a:ext cx="1464303" cy="136815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64" name="Textfeld 63"/>
                <p:cNvSpPr txBox="1"/>
                <p:nvPr/>
              </p:nvSpPr>
              <p:spPr>
                <a:xfrm>
                  <a:off x="5442697" y="1516788"/>
                  <a:ext cx="142530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CH" sz="1200" dirty="0">
                      <a:solidFill>
                        <a:schemeClr val="bg1"/>
                      </a:solidFill>
                    </a:rPr>
                    <a:t>Digitale Transformation der öffentlichen Arbeitsvermittlung</a:t>
                  </a:r>
                </a:p>
              </p:txBody>
            </p:sp>
          </p:grpSp>
        </p:grpSp>
        <p:pic>
          <p:nvPicPr>
            <p:cNvPr id="70" name="Grafik 69" descr="J:\Stab\01_Kommunikation\71_Logos\RAV\RAV_weisse_Schrift\rav_logo_pfade-blau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048" y="4449037"/>
              <a:ext cx="816362" cy="2908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Textfeld 70"/>
            <p:cNvSpPr txBox="1"/>
            <p:nvPr/>
          </p:nvSpPr>
          <p:spPr>
            <a:xfrm>
              <a:off x="2417220" y="1419622"/>
              <a:ext cx="48965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>
                  <a:solidFill>
                    <a:srgbClr val="009242"/>
                  </a:solidFill>
                  <a:latin typeface="+mj-lt"/>
                </a:rPr>
                <a:t>Wirtschaft, Verbände und Behörden</a:t>
              </a:r>
            </a:p>
          </p:txBody>
        </p:sp>
        <p:grpSp>
          <p:nvGrpSpPr>
            <p:cNvPr id="31" name="Gruppieren 30"/>
            <p:cNvGrpSpPr/>
            <p:nvPr/>
          </p:nvGrpSpPr>
          <p:grpSpPr>
            <a:xfrm>
              <a:off x="4147365" y="1849900"/>
              <a:ext cx="1464303" cy="1368152"/>
              <a:chOff x="5259391" y="841698"/>
              <a:chExt cx="1464303" cy="1368152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5259391" y="841698"/>
                <a:ext cx="1464303" cy="1368152"/>
              </a:xfrm>
              <a:prstGeom prst="ellipse">
                <a:avLst/>
              </a:prstGeom>
              <a:solidFill>
                <a:srgbClr val="009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5269952" y="905970"/>
                <a:ext cx="144250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200" b="1" dirty="0">
                    <a:solidFill>
                      <a:schemeClr val="bg1"/>
                    </a:solidFill>
                  </a:rPr>
                  <a:t>Erhalt Arbeitsmarkt-fähigkeit &amp; Förderung von  beruflicher Mobilität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01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Denken in Kompetenzen fördern</a:t>
            </a:r>
          </a:p>
        </p:txBody>
      </p:sp>
      <p:sp>
        <p:nvSpPr>
          <p:cNvPr id="5" name="Rechteck 4"/>
          <p:cNvSpPr/>
          <p:nvPr/>
        </p:nvSpPr>
        <p:spPr>
          <a:xfrm>
            <a:off x="1579519" y="2668602"/>
            <a:ext cx="3064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dirty="0"/>
              <a:t>Entwicklung von Instrumenten für die RAV und weitere Partner</a:t>
            </a:r>
          </a:p>
        </p:txBody>
      </p:sp>
      <p:sp>
        <p:nvSpPr>
          <p:cNvPr id="6" name="Pfeil nach rechts 5"/>
          <p:cNvSpPr/>
          <p:nvPr/>
        </p:nvSpPr>
        <p:spPr>
          <a:xfrm rot="5400000">
            <a:off x="1068448" y="3517600"/>
            <a:ext cx="288032" cy="23184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1601762" y="3777539"/>
            <a:ext cx="3640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/>
              <a:t>Nutzung und Entwicklung von Angeboten für die Qualifikation von Stellensuchenden und Arbeitskräften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6" y="3959962"/>
            <a:ext cx="466149" cy="466149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1564260" y="1523282"/>
            <a:ext cx="3010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dirty="0"/>
              <a:t>Definition von praktikablen Kompetenzportfolios</a:t>
            </a:r>
          </a:p>
        </p:txBody>
      </p:sp>
      <p:sp>
        <p:nvSpPr>
          <p:cNvPr id="19" name="Pfeil nach rechts 18"/>
          <p:cNvSpPr/>
          <p:nvPr/>
        </p:nvSpPr>
        <p:spPr>
          <a:xfrm rot="5400000">
            <a:off x="1082298" y="2226268"/>
            <a:ext cx="273207" cy="23184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2" name="Grafik 21" descr="Brainstorming mit einfarbiger Füllung">
            <a:extLst>
              <a:ext uri="{FF2B5EF4-FFF2-40B4-BE49-F238E27FC236}">
                <a16:creationId xmlns:a16="http://schemas.microsoft.com/office/drawing/2014/main" id="{4A9D7636-E87E-4153-964C-4557B9B39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970" y="1600187"/>
            <a:ext cx="434988" cy="43498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41" y="2812874"/>
            <a:ext cx="324747" cy="324747"/>
          </a:xfrm>
          <a:prstGeom prst="rect">
            <a:avLst/>
          </a:prstGeom>
        </p:spPr>
      </p:pic>
      <p:sp>
        <p:nvSpPr>
          <p:cNvPr id="25" name="AutoShape 3"/>
          <p:cNvSpPr>
            <a:spLocks noChangeAspect="1" noChangeArrowheads="1" noTextEdit="1"/>
          </p:cNvSpPr>
          <p:nvPr/>
        </p:nvSpPr>
        <p:spPr bwMode="auto">
          <a:xfrm>
            <a:off x="5351660" y="1821888"/>
            <a:ext cx="1728192" cy="243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33" name="Gruppieren 32"/>
          <p:cNvGrpSpPr/>
          <p:nvPr/>
        </p:nvGrpSpPr>
        <p:grpSpPr>
          <a:xfrm>
            <a:off x="4889086" y="1340334"/>
            <a:ext cx="3787370" cy="3319648"/>
            <a:chOff x="4889086" y="1340334"/>
            <a:chExt cx="3787370" cy="3319648"/>
          </a:xfrm>
        </p:grpSpPr>
        <p:grpSp>
          <p:nvGrpSpPr>
            <p:cNvPr id="27" name="Group 8"/>
            <p:cNvGrpSpPr>
              <a:grpSpLocks noChangeAspect="1"/>
            </p:cNvGrpSpPr>
            <p:nvPr/>
          </p:nvGrpSpPr>
          <p:grpSpPr bwMode="auto">
            <a:xfrm rot="242960">
              <a:off x="6604281" y="2036011"/>
              <a:ext cx="1746236" cy="2471906"/>
              <a:chOff x="3341" y="572"/>
              <a:chExt cx="2339" cy="3311"/>
            </a:xfrm>
          </p:grpSpPr>
          <p:pic>
            <p:nvPicPr>
              <p:cNvPr id="29" name="Picture 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1" y="572"/>
                <a:ext cx="2342" cy="3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3341" y="572"/>
                <a:ext cx="2339" cy="3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  <p:sp>
          <p:nvSpPr>
            <p:cNvPr id="8" name="Textfeld 7"/>
            <p:cNvSpPr txBox="1"/>
            <p:nvPr/>
          </p:nvSpPr>
          <p:spPr>
            <a:xfrm>
              <a:off x="5811373" y="1461687"/>
              <a:ext cx="24330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dirty="0">
                  <a:latin typeface="+mj-lt"/>
                </a:rPr>
                <a:t>Individuelle «</a:t>
              </a:r>
              <a:r>
                <a:rPr lang="de-CH" sz="1200" dirty="0" err="1">
                  <a:latin typeface="+mj-lt"/>
                </a:rPr>
                <a:t>Skill</a:t>
              </a:r>
              <a:r>
                <a:rPr lang="de-CH" sz="1200" dirty="0">
                  <a:latin typeface="+mj-lt"/>
                </a:rPr>
                <a:t>-Profile» von AMOSA</a:t>
              </a:r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5529724" y="1340334"/>
              <a:ext cx="3146732" cy="3319648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0" name="Gruppieren 29"/>
            <p:cNvGrpSpPr/>
            <p:nvPr/>
          </p:nvGrpSpPr>
          <p:grpSpPr>
            <a:xfrm rot="16200000">
              <a:off x="4870106" y="2745943"/>
              <a:ext cx="468052" cy="430092"/>
              <a:chOff x="4572000" y="1837816"/>
              <a:chExt cx="540060" cy="430092"/>
            </a:xfrm>
          </p:grpSpPr>
          <p:sp>
            <p:nvSpPr>
              <p:cNvPr id="31" name="Chevron 30"/>
              <p:cNvSpPr/>
              <p:nvPr/>
            </p:nvSpPr>
            <p:spPr>
              <a:xfrm rot="5400000">
                <a:off x="4716016" y="1871864"/>
                <a:ext cx="252028" cy="540060"/>
              </a:xfrm>
              <a:prstGeom prst="chevron">
                <a:avLst>
                  <a:gd name="adj" fmla="val 4600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hevron 31"/>
              <p:cNvSpPr/>
              <p:nvPr/>
            </p:nvSpPr>
            <p:spPr>
              <a:xfrm rot="5400000">
                <a:off x="4716016" y="1693800"/>
                <a:ext cx="252028" cy="540060"/>
              </a:xfrm>
              <a:prstGeom prst="chevron">
                <a:avLst>
                  <a:gd name="adj" fmla="val 4600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47202">
              <a:off x="5963983" y="2034299"/>
              <a:ext cx="1730399" cy="2438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486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roup 8"/>
          <p:cNvGrpSpPr>
            <a:grpSpLocks noChangeAspect="1"/>
          </p:cNvGrpSpPr>
          <p:nvPr/>
        </p:nvGrpSpPr>
        <p:grpSpPr bwMode="auto">
          <a:xfrm rot="546377">
            <a:off x="6620370" y="2239505"/>
            <a:ext cx="1836737" cy="2433638"/>
            <a:chOff x="1975" y="1444"/>
            <a:chExt cx="1157" cy="1533"/>
          </a:xfrm>
        </p:grpSpPr>
        <p:sp>
          <p:nvSpPr>
            <p:cNvPr id="1025" name="AutoShape 7"/>
            <p:cNvSpPr>
              <a:spLocks noChangeAspect="1" noChangeArrowheads="1" noTextEdit="1"/>
            </p:cNvSpPr>
            <p:nvPr/>
          </p:nvSpPr>
          <p:spPr bwMode="auto">
            <a:xfrm>
              <a:off x="1975" y="1444"/>
              <a:ext cx="1157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" y="1444"/>
              <a:ext cx="1159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Erhalt Arbeitsmarktfähigkeit und Förderung von beruflicher Mobilität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896929" y="2835912"/>
            <a:ext cx="3794249" cy="584775"/>
            <a:chOff x="807779" y="3801291"/>
            <a:chExt cx="7750633" cy="584775"/>
          </a:xfrm>
        </p:grpSpPr>
        <p:sp>
          <p:nvSpPr>
            <p:cNvPr id="6" name="Textfeld 5"/>
            <p:cNvSpPr txBox="1"/>
            <p:nvPr/>
          </p:nvSpPr>
          <p:spPr>
            <a:xfrm>
              <a:off x="1929884" y="3801291"/>
              <a:ext cx="6628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dirty="0">
                  <a:latin typeface="Arial" panose="020B0604020202020204" pitchFamily="34" charset="0"/>
                  <a:cs typeface="Arial" panose="020B0604020202020204" pitchFamily="34" charset="0"/>
                </a:rPr>
                <a:t>Förderung von Quereinstiegen und beruflicher Mobilität</a:t>
              </a:r>
            </a:p>
          </p:txBody>
        </p:sp>
        <p:pic>
          <p:nvPicPr>
            <p:cNvPr id="7" name="Picture 2" descr="Auswahl - Kostenlose berufe und berufe Ic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79" y="3918887"/>
              <a:ext cx="834401" cy="377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pieren 16"/>
          <p:cNvGrpSpPr/>
          <p:nvPr/>
        </p:nvGrpSpPr>
        <p:grpSpPr>
          <a:xfrm>
            <a:off x="922814" y="1785303"/>
            <a:ext cx="3361155" cy="1016439"/>
            <a:chOff x="986713" y="1813910"/>
            <a:chExt cx="4236328" cy="1016439"/>
          </a:xfrm>
        </p:grpSpPr>
        <p:sp>
          <p:nvSpPr>
            <p:cNvPr id="11" name="Textfeld 10"/>
            <p:cNvSpPr txBox="1"/>
            <p:nvPr/>
          </p:nvSpPr>
          <p:spPr>
            <a:xfrm>
              <a:off x="1684385" y="1813910"/>
              <a:ext cx="3538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dirty="0">
                  <a:latin typeface="Arial" panose="020B0604020202020204" pitchFamily="34" charset="0"/>
                  <a:cs typeface="Arial" panose="020B0604020202020204" pitchFamily="34" charset="0"/>
                </a:rPr>
                <a:t>Verbleib in gesuchten Berufen sicherstellen</a:t>
              </a:r>
            </a:p>
          </p:txBody>
        </p:sp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6713" y="1936268"/>
              <a:ext cx="482205" cy="411914"/>
            </a:xfrm>
            <a:prstGeom prst="rect">
              <a:avLst/>
            </a:prstGeom>
          </p:spPr>
        </p:pic>
        <p:sp>
          <p:nvSpPr>
            <p:cNvPr id="15" name="Pfeil nach rechts 14"/>
            <p:cNvSpPr/>
            <p:nvPr/>
          </p:nvSpPr>
          <p:spPr>
            <a:xfrm rot="5400000">
              <a:off x="1048090" y="2503736"/>
              <a:ext cx="329460" cy="323765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915872" y="3536899"/>
            <a:ext cx="4176236" cy="985457"/>
            <a:chOff x="1142522" y="2627353"/>
            <a:chExt cx="4176236" cy="985457"/>
          </a:xfrm>
        </p:grpSpPr>
        <p:sp>
          <p:nvSpPr>
            <p:cNvPr id="4" name="Textfeld 3"/>
            <p:cNvSpPr txBox="1"/>
            <p:nvPr/>
          </p:nvSpPr>
          <p:spPr>
            <a:xfrm>
              <a:off x="1703006" y="3028035"/>
              <a:ext cx="36157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dirty="0">
                  <a:latin typeface="Arial" panose="020B0604020202020204" pitchFamily="34" charset="0"/>
                  <a:cs typeface="Arial" panose="020B0604020202020204" pitchFamily="34" charset="0"/>
                </a:rPr>
                <a:t>Zielgerichtetes </a:t>
              </a:r>
              <a:r>
                <a:rPr lang="de-CH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Reskilling</a:t>
              </a:r>
              <a:r>
                <a:rPr lang="de-CH" sz="1600" dirty="0">
                  <a:latin typeface="Arial" panose="020B0604020202020204" pitchFamily="34" charset="0"/>
                  <a:cs typeface="Arial" panose="020B0604020202020204" pitchFamily="34" charset="0"/>
                </a:rPr>
                <a:t> und </a:t>
              </a:r>
              <a:r>
                <a:rPr lang="de-CH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Upskilling</a:t>
              </a:r>
              <a:r>
                <a:rPr lang="de-CH" sz="1600" dirty="0">
                  <a:latin typeface="Arial" panose="020B0604020202020204" pitchFamily="34" charset="0"/>
                  <a:cs typeface="Arial" panose="020B0604020202020204" pitchFamily="34" charset="0"/>
                </a:rPr>
                <a:t> von Arbeitskräften</a:t>
              </a:r>
            </a:p>
          </p:txBody>
        </p:sp>
        <p:pic>
          <p:nvPicPr>
            <p:cNvPr id="8" name="Picture 4" descr="Auswahl - Kostenlose pfeile Icon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22" y="3104310"/>
              <a:ext cx="432226" cy="432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feil nach rechts 18"/>
            <p:cNvSpPr/>
            <p:nvPr/>
          </p:nvSpPr>
          <p:spPr>
            <a:xfrm rot="5400000">
              <a:off x="1173423" y="2662194"/>
              <a:ext cx="328331" cy="258650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4914044" y="1571082"/>
            <a:ext cx="3787370" cy="3319648"/>
            <a:chOff x="4889086" y="1340334"/>
            <a:chExt cx="3787370" cy="3319648"/>
          </a:xfrm>
        </p:grpSpPr>
        <p:sp>
          <p:nvSpPr>
            <p:cNvPr id="31" name="AutoShape 7"/>
            <p:cNvSpPr>
              <a:spLocks noChangeAspect="1" noChangeArrowheads="1" noTextEdit="1"/>
            </p:cNvSpPr>
            <p:nvPr/>
          </p:nvSpPr>
          <p:spPr bwMode="auto">
            <a:xfrm rot="242960">
              <a:off x="6604281" y="2036011"/>
              <a:ext cx="1746236" cy="247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876573" y="1411163"/>
              <a:ext cx="24330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dirty="0">
                  <a:latin typeface="+mj-lt"/>
                </a:rPr>
                <a:t>AMOSA-</a:t>
              </a:r>
              <a:r>
                <a:rPr lang="de-CH" sz="1200" dirty="0" err="1">
                  <a:latin typeface="+mj-lt"/>
                </a:rPr>
                <a:t>Factsheets</a:t>
              </a:r>
              <a:r>
                <a:rPr lang="de-CH" sz="1200" dirty="0">
                  <a:latin typeface="+mj-lt"/>
                </a:rPr>
                <a:t> zu beruflichen Transitionen</a:t>
              </a:r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5529724" y="1340334"/>
              <a:ext cx="3146732" cy="3319648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6" name="Gruppieren 25"/>
            <p:cNvGrpSpPr/>
            <p:nvPr/>
          </p:nvGrpSpPr>
          <p:grpSpPr>
            <a:xfrm rot="16200000">
              <a:off x="4870106" y="2745943"/>
              <a:ext cx="468052" cy="430092"/>
              <a:chOff x="4572000" y="1837816"/>
              <a:chExt cx="540060" cy="430092"/>
            </a:xfrm>
          </p:grpSpPr>
          <p:sp>
            <p:nvSpPr>
              <p:cNvPr id="28" name="Chevron 27"/>
              <p:cNvSpPr/>
              <p:nvPr/>
            </p:nvSpPr>
            <p:spPr>
              <a:xfrm rot="5400000">
                <a:off x="4716016" y="1871864"/>
                <a:ext cx="252028" cy="540060"/>
              </a:xfrm>
              <a:prstGeom prst="chevron">
                <a:avLst>
                  <a:gd name="adj" fmla="val 4600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Chevron 28"/>
              <p:cNvSpPr/>
              <p:nvPr/>
            </p:nvSpPr>
            <p:spPr>
              <a:xfrm rot="5400000">
                <a:off x="4716016" y="1693800"/>
                <a:ext cx="252028" cy="540060"/>
              </a:xfrm>
              <a:prstGeom prst="chevron">
                <a:avLst>
                  <a:gd name="adj" fmla="val 4600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rot="21189118">
            <a:off x="5869444" y="2209028"/>
            <a:ext cx="1885950" cy="2503487"/>
            <a:chOff x="3877" y="1397"/>
            <a:chExt cx="1188" cy="1577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77" y="1397"/>
              <a:ext cx="1188" cy="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" y="1397"/>
              <a:ext cx="1190" cy="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624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Digitale Kompetenz erkennen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15616" y="206769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680904" y="1851670"/>
            <a:ext cx="4824536" cy="2163037"/>
            <a:chOff x="1213124" y="1705673"/>
            <a:chExt cx="4824536" cy="2163037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646" y="1835688"/>
              <a:ext cx="324747" cy="324747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1802081" y="1705673"/>
              <a:ext cx="28730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dirty="0"/>
                <a:t>Fähigkeit, digitale Tools zu verstehen und anzuwenden</a:t>
              </a: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213124" y="3080087"/>
              <a:ext cx="500029" cy="500029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1796423" y="3037713"/>
              <a:ext cx="42412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dirty="0"/>
                <a:t>Kompetenzen, Einstellungen und Werthaltungen, sich in einer digitalen Arbeitswelt erfolgreich zu bewegen</a:t>
              </a: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5588710" y="3441463"/>
            <a:ext cx="1789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/>
              <a:t>Assessments</a:t>
            </a:r>
          </a:p>
        </p:txBody>
      </p:sp>
      <p:sp>
        <p:nvSpPr>
          <p:cNvPr id="21" name="Pfeil nach rechts 20"/>
          <p:cNvSpPr/>
          <p:nvPr/>
        </p:nvSpPr>
        <p:spPr>
          <a:xfrm>
            <a:off x="5079313" y="3519759"/>
            <a:ext cx="288032" cy="23184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8" name="Gruppieren 7"/>
          <p:cNvGrpSpPr/>
          <p:nvPr/>
        </p:nvGrpSpPr>
        <p:grpSpPr>
          <a:xfrm>
            <a:off x="5079313" y="1638857"/>
            <a:ext cx="3086764" cy="1064005"/>
            <a:chOff x="5079313" y="1638857"/>
            <a:chExt cx="3086764" cy="1064005"/>
          </a:xfrm>
        </p:grpSpPr>
        <p:sp>
          <p:nvSpPr>
            <p:cNvPr id="18" name="Pfeil nach rechts 17"/>
            <p:cNvSpPr/>
            <p:nvPr/>
          </p:nvSpPr>
          <p:spPr>
            <a:xfrm>
              <a:off x="5079313" y="2046670"/>
              <a:ext cx="288032" cy="231846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" name="Group 8"/>
            <p:cNvGrpSpPr>
              <a:grpSpLocks noChangeAspect="1"/>
            </p:cNvGrpSpPr>
            <p:nvPr/>
          </p:nvGrpSpPr>
          <p:grpSpPr bwMode="auto">
            <a:xfrm rot="242960">
              <a:off x="7413619" y="1638857"/>
              <a:ext cx="752458" cy="1064005"/>
              <a:chOff x="3341" y="572"/>
              <a:chExt cx="2379" cy="3364"/>
            </a:xfrm>
          </p:grpSpPr>
          <p:pic>
            <p:nvPicPr>
              <p:cNvPr id="23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8" y="622"/>
                <a:ext cx="2342" cy="3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3341" y="572"/>
                <a:ext cx="2339" cy="3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47202">
              <a:off x="7119542" y="1642859"/>
              <a:ext cx="733097" cy="103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5580681" y="1836416"/>
              <a:ext cx="17974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dirty="0" err="1"/>
                <a:t>Skill</a:t>
              </a:r>
              <a:r>
                <a:rPr lang="de-CH" sz="1600" dirty="0"/>
                <a:t>-Profile</a:t>
              </a:r>
            </a:p>
            <a:p>
              <a:r>
                <a:rPr lang="de-CH" sz="1600" dirty="0"/>
                <a:t>von AMOSA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731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7416824" cy="699622"/>
          </a:xfrm>
        </p:spPr>
        <p:txBody>
          <a:bodyPr/>
          <a:lstStyle/>
          <a:p>
            <a:r>
              <a:rPr lang="de-CH" dirty="0"/>
              <a:t>Digitale Kompetenzen fördern</a:t>
            </a:r>
            <a:br>
              <a:rPr lang="de-CH" dirty="0"/>
            </a:br>
            <a:r>
              <a:rPr lang="de-CH" sz="1400" dirty="0"/>
              <a:t>Breite Palette von Angeboten in den AMOSA-Kantonen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547664" y="1790222"/>
            <a:ext cx="7416824" cy="3024336"/>
          </a:xfrm>
        </p:spPr>
        <p:txBody>
          <a:bodyPr/>
          <a:lstStyle/>
          <a:p>
            <a:pPr marL="0" indent="0">
              <a:buNone/>
            </a:pPr>
            <a:r>
              <a:rPr lang="de-CH" sz="1400" b="1" dirty="0"/>
              <a:t>Unterstützung in der digitalen Erstausrüstung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400" dirty="0"/>
              <a:t>Unentgeltliche Abgabe von gebrauchten Laptops für Stellensuchende (</a:t>
            </a:r>
            <a:r>
              <a:rPr lang="de-CH" sz="1400" dirty="0" err="1"/>
              <a:t>Kt</a:t>
            </a:r>
            <a:r>
              <a:rPr lang="de-CH" sz="1400" dirty="0"/>
              <a:t>. ZH)</a:t>
            </a:r>
          </a:p>
          <a:p>
            <a:pPr marL="0" indent="0">
              <a:buNone/>
            </a:pPr>
            <a:endParaRPr lang="de-CH" sz="1000" dirty="0"/>
          </a:p>
          <a:p>
            <a:pPr marL="0" indent="0">
              <a:buNone/>
            </a:pPr>
            <a:r>
              <a:rPr lang="de-CH" sz="1400" b="1" dirty="0"/>
              <a:t>Angebote zur Förderung digitaler Grundkompetenzen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400" dirty="0"/>
              <a:t>Digitale Lernplattform </a:t>
            </a:r>
            <a:r>
              <a:rPr lang="de-CH" sz="1400" b="1" dirty="0"/>
              <a:t>smartbleiben.com</a:t>
            </a:r>
            <a:r>
              <a:rPr lang="de-CH" sz="1400" b="1" dirty="0">
                <a:solidFill>
                  <a:srgbClr val="00B0F0"/>
                </a:solidFill>
              </a:rPr>
              <a:t> </a:t>
            </a:r>
            <a:r>
              <a:rPr lang="de-CH" sz="1400" dirty="0"/>
              <a:t>für die breite Bevölkerung (</a:t>
            </a:r>
            <a:r>
              <a:rPr lang="de-CH" sz="1400" dirty="0" err="1"/>
              <a:t>Kt</a:t>
            </a:r>
            <a:r>
              <a:rPr lang="de-CH" sz="1400" dirty="0"/>
              <a:t>. GL)</a:t>
            </a:r>
          </a:p>
          <a:p>
            <a:pPr marL="0" indent="0">
              <a:buNone/>
            </a:pPr>
            <a:endParaRPr lang="de-CH" sz="1000" b="1" dirty="0">
              <a:solidFill>
                <a:srgbClr val="4875B8"/>
              </a:solidFill>
            </a:endParaRPr>
          </a:p>
          <a:p>
            <a:pPr marL="0" lvl="0" indent="0">
              <a:buNone/>
            </a:pPr>
            <a:r>
              <a:rPr lang="de-CH" sz="1400" b="1" dirty="0">
                <a:solidFill>
                  <a:prstClr val="black"/>
                </a:solidFill>
              </a:rPr>
              <a:t>Förderung berufsspezifischer digitaler Kompetenzen</a:t>
            </a:r>
            <a:endParaRPr lang="de-CH" sz="1400" dirty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CH" sz="1400" dirty="0"/>
              <a:t>z.B. Search Engine </a:t>
            </a:r>
            <a:r>
              <a:rPr lang="de-CH" sz="1400" dirty="0" err="1"/>
              <a:t>Optimization</a:t>
            </a:r>
            <a:r>
              <a:rPr lang="de-CH" sz="1400" dirty="0"/>
              <a:t> (SEO) im Bereich Marketing        Individuelle Angebote AMM</a:t>
            </a:r>
          </a:p>
          <a:p>
            <a:pPr marL="0" indent="0">
              <a:buNone/>
            </a:pPr>
            <a:endParaRPr lang="de-CH" sz="1000" dirty="0"/>
          </a:p>
          <a:p>
            <a:pPr marL="0" indent="0">
              <a:buNone/>
            </a:pPr>
            <a:r>
              <a:rPr lang="de-CH" sz="1400" b="1" dirty="0">
                <a:sym typeface="Wingdings" panose="05000000000000000000" pitchFamily="2" charset="2"/>
              </a:rPr>
              <a:t>Förderung transversaler Kompetenzen (z.B. Lernkompetenz)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400" dirty="0" err="1">
                <a:sym typeface="Wingdings" panose="05000000000000000000" pitchFamily="2" charset="2"/>
              </a:rPr>
              <a:t>Bildungsabos</a:t>
            </a:r>
            <a:r>
              <a:rPr lang="de-CH" sz="1400" dirty="0">
                <a:sym typeface="Wingdings" panose="05000000000000000000" pitchFamily="2" charset="2"/>
              </a:rPr>
              <a:t> für Stellensuchende auf </a:t>
            </a:r>
            <a:r>
              <a:rPr lang="de-CH" sz="1400" dirty="0"/>
              <a:t>Online-Lernplattformen (</a:t>
            </a:r>
            <a:r>
              <a:rPr lang="de-CH" sz="1400" dirty="0" err="1"/>
              <a:t>Kt</a:t>
            </a:r>
            <a:r>
              <a:rPr lang="de-CH" sz="1400" dirty="0"/>
              <a:t>. ZH)</a:t>
            </a:r>
          </a:p>
          <a:p>
            <a:pPr marL="0" indent="0">
              <a:buNone/>
            </a:pPr>
            <a:endParaRPr lang="de-CH" sz="1400" b="1" dirty="0">
              <a:solidFill>
                <a:srgbClr val="4875B8"/>
              </a:solidFill>
            </a:endParaRPr>
          </a:p>
        </p:txBody>
      </p:sp>
      <p:sp>
        <p:nvSpPr>
          <p:cNvPr id="4" name="Pfeil nach unten 3"/>
          <p:cNvSpPr/>
          <p:nvPr/>
        </p:nvSpPr>
        <p:spPr>
          <a:xfrm>
            <a:off x="972000" y="1790221"/>
            <a:ext cx="400313" cy="2797753"/>
          </a:xfrm>
          <a:prstGeom prst="downArrow">
            <a:avLst>
              <a:gd name="adj1" fmla="val 39696"/>
              <a:gd name="adj2" fmla="val 5515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Pfeil nach rechts 4"/>
          <p:cNvSpPr/>
          <p:nvPr/>
        </p:nvSpPr>
        <p:spPr>
          <a:xfrm flipV="1">
            <a:off x="6884882" y="3516480"/>
            <a:ext cx="216024" cy="14401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9836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Arbeitswelt im Wandel – </a:t>
            </a:r>
            <a:br>
              <a:rPr lang="de-CH" dirty="0"/>
            </a:br>
            <a:r>
              <a:rPr lang="de-CH" dirty="0"/>
              <a:t>Veränderungen notwendig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043608" y="1707654"/>
            <a:ext cx="7416824" cy="3240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sz="2200" dirty="0"/>
              <a:t>Stärkung der digitalen Kompetenzen &amp; Lebenslanges Lernen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200" dirty="0"/>
              <a:t>Flexibleres Arbeitsrecht und Tourismuszonen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200" dirty="0"/>
              <a:t>Individualbesteuerung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200" dirty="0"/>
              <a:t>Vereinbarkeit Familie – Beruf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200"/>
              <a:t>Flexibilisierung Rentenalter</a:t>
            </a:r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346666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771550"/>
            <a:ext cx="7416824" cy="4011990"/>
          </a:xfrm>
        </p:spPr>
        <p:txBody>
          <a:bodyPr/>
          <a:lstStyle/>
          <a:p>
            <a:r>
              <a:rPr lang="de-CH" sz="4400" dirty="0"/>
              <a:t>Digitalisierung</a:t>
            </a:r>
            <a:br>
              <a:rPr lang="de-CH" sz="4400" dirty="0"/>
            </a:br>
            <a:br>
              <a:rPr lang="de-CH" sz="4400" dirty="0"/>
            </a:br>
            <a:r>
              <a:rPr lang="de-CH" sz="4400" dirty="0"/>
              <a:t> </a:t>
            </a:r>
            <a:r>
              <a:rPr lang="de-CH" sz="4400" dirty="0">
                <a:sym typeface="Wingdings" panose="05000000000000000000" pitchFamily="2" charset="2"/>
              </a:rPr>
              <a:t>Neue Arbeitswelten</a:t>
            </a:r>
            <a:br>
              <a:rPr lang="de-CH" sz="4400" dirty="0">
                <a:sym typeface="Wingdings" panose="05000000000000000000" pitchFamily="2" charset="2"/>
              </a:rPr>
            </a:br>
            <a:br>
              <a:rPr lang="de-CH" sz="4400" dirty="0">
                <a:sym typeface="Wingdings" panose="05000000000000000000" pitchFamily="2" charset="2"/>
              </a:rPr>
            </a:br>
            <a:r>
              <a:rPr lang="de-CH" sz="4400" dirty="0">
                <a:sym typeface="Wingdings" panose="05000000000000000000" pitchFamily="2" charset="2"/>
              </a:rPr>
              <a:t> Lebenslanges Lernen</a:t>
            </a:r>
            <a:endParaRPr lang="de-CH" sz="44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301970" y="1851670"/>
            <a:ext cx="468052" cy="430092"/>
            <a:chOff x="4572000" y="1837816"/>
            <a:chExt cx="540060" cy="430092"/>
          </a:xfrm>
        </p:grpSpPr>
        <p:sp>
          <p:nvSpPr>
            <p:cNvPr id="3" name="Chevron 2"/>
            <p:cNvSpPr/>
            <p:nvPr/>
          </p:nvSpPr>
          <p:spPr>
            <a:xfrm rot="5400000">
              <a:off x="4716016" y="1871864"/>
              <a:ext cx="252028" cy="540060"/>
            </a:xfrm>
            <a:prstGeom prst="chevron">
              <a:avLst>
                <a:gd name="adj" fmla="val 46002"/>
              </a:avLst>
            </a:prstGeom>
            <a:solidFill>
              <a:srgbClr val="3353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4" name="Chevron 3"/>
            <p:cNvSpPr/>
            <p:nvPr/>
          </p:nvSpPr>
          <p:spPr>
            <a:xfrm rot="5400000">
              <a:off x="4716016" y="1693800"/>
              <a:ext cx="252028" cy="540060"/>
            </a:xfrm>
            <a:prstGeom prst="chevron">
              <a:avLst>
                <a:gd name="adj" fmla="val 46002"/>
              </a:avLst>
            </a:prstGeom>
            <a:solidFill>
              <a:srgbClr val="3353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4319838" y="3317605"/>
            <a:ext cx="468052" cy="430092"/>
            <a:chOff x="4572000" y="1837816"/>
            <a:chExt cx="540060" cy="430092"/>
          </a:xfrm>
        </p:grpSpPr>
        <p:sp>
          <p:nvSpPr>
            <p:cNvPr id="12" name="Chevron 11"/>
            <p:cNvSpPr/>
            <p:nvPr/>
          </p:nvSpPr>
          <p:spPr>
            <a:xfrm rot="5400000">
              <a:off x="4716016" y="1871864"/>
              <a:ext cx="252028" cy="540060"/>
            </a:xfrm>
            <a:prstGeom prst="chevron">
              <a:avLst>
                <a:gd name="adj" fmla="val 46002"/>
              </a:avLst>
            </a:prstGeom>
            <a:solidFill>
              <a:srgbClr val="3353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 rot="5400000">
              <a:off x="4716016" y="1693800"/>
              <a:ext cx="252028" cy="540060"/>
            </a:xfrm>
            <a:prstGeom prst="chevron">
              <a:avLst>
                <a:gd name="adj" fmla="val 46002"/>
              </a:avLst>
            </a:prstGeom>
            <a:solidFill>
              <a:srgbClr val="3353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42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720000"/>
            <a:ext cx="7776864" cy="401433"/>
          </a:xfrm>
        </p:spPr>
        <p:txBody>
          <a:bodyPr/>
          <a:lstStyle/>
          <a:p>
            <a:r>
              <a:rPr lang="de-CH" dirty="0"/>
              <a:t>Technologie- und Wissensintensität nimmt zu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83568" y="1271996"/>
            <a:ext cx="7848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latin typeface="Arial "/>
              </a:rPr>
              <a:t>Beschäftigungswachstum nach </a:t>
            </a:r>
            <a:r>
              <a:rPr lang="de-CH" sz="1200" dirty="0" err="1">
                <a:latin typeface="Arial "/>
              </a:rPr>
              <a:t>Technologisierung</a:t>
            </a:r>
            <a:r>
              <a:rPr lang="de-CH" sz="1200" dirty="0">
                <a:latin typeface="Arial "/>
              </a:rPr>
              <a:t> &amp; Wissensintensität, 2010 - 2020, AMOSA-Kantone</a:t>
            </a:r>
          </a:p>
        </p:txBody>
      </p:sp>
      <p:graphicFrame>
        <p:nvGraphicFramePr>
          <p:cNvPr id="51" name="Inhaltsplatzhalter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23279771"/>
              </p:ext>
            </p:extLst>
          </p:nvPr>
        </p:nvGraphicFramePr>
        <p:xfrm>
          <a:off x="2004740" y="1917015"/>
          <a:ext cx="2166585" cy="2958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2" name="Gruppieren 51"/>
          <p:cNvGrpSpPr/>
          <p:nvPr/>
        </p:nvGrpSpPr>
        <p:grpSpPr>
          <a:xfrm>
            <a:off x="395536" y="2176455"/>
            <a:ext cx="3963137" cy="2765386"/>
            <a:chOff x="1080442" y="1911459"/>
            <a:chExt cx="3963137" cy="2765386"/>
          </a:xfrm>
        </p:grpSpPr>
        <p:sp>
          <p:nvSpPr>
            <p:cNvPr id="53" name="Textfeld 1"/>
            <p:cNvSpPr txBox="1"/>
            <p:nvPr/>
          </p:nvSpPr>
          <p:spPr>
            <a:xfrm>
              <a:off x="4403266" y="1969151"/>
              <a:ext cx="640313" cy="31550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200" dirty="0"/>
                <a:t>+ 34%</a:t>
              </a: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3556914" y="4399846"/>
              <a:ext cx="4320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200" dirty="0"/>
                <a:t>0%</a:t>
              </a: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1080442" y="3913968"/>
              <a:ext cx="17779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CH" sz="1200" dirty="0" err="1"/>
                <a:t>Lowtech</a:t>
              </a:r>
              <a:endParaRPr lang="de-CH" sz="1200" dirty="0"/>
            </a:p>
            <a:p>
              <a:pPr algn="r"/>
              <a:r>
                <a:rPr lang="de-CH" sz="1000" dirty="0"/>
                <a:t>z.B. Bekleidungsindustrie</a:t>
              </a: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151150" y="3246562"/>
              <a:ext cx="17036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CH" sz="1200" dirty="0"/>
                <a:t>Medium-</a:t>
              </a:r>
              <a:r>
                <a:rPr lang="de-CH" sz="1200" dirty="0" err="1"/>
                <a:t>Lowtech</a:t>
              </a:r>
              <a:endParaRPr lang="de-CH" sz="1200" dirty="0"/>
            </a:p>
            <a:p>
              <a:pPr algn="r"/>
              <a:r>
                <a:rPr lang="de-CH" sz="1000" dirty="0"/>
                <a:t>z.B. Kunststoffherstellung</a:t>
              </a:r>
            </a:p>
          </p:txBody>
        </p:sp>
        <p:sp>
          <p:nvSpPr>
            <p:cNvPr id="57" name="Rechteck 56"/>
            <p:cNvSpPr/>
            <p:nvPr/>
          </p:nvSpPr>
          <p:spPr>
            <a:xfrm>
              <a:off x="1186884" y="2588808"/>
              <a:ext cx="166795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Medium-Hightech</a:t>
              </a:r>
            </a:p>
            <a:p>
              <a:pPr algn="r"/>
              <a:r>
                <a:rPr lang="de-CH" sz="1000" dirty="0">
                  <a:latin typeface="Arial" panose="020B0604020202020204" pitchFamily="34" charset="0"/>
                  <a:cs typeface="Arial" panose="020B0604020202020204" pitchFamily="34" charset="0"/>
                </a:rPr>
                <a:t>z.B. Maschinenbau</a:t>
              </a:r>
            </a:p>
          </p:txBody>
        </p:sp>
        <p:sp>
          <p:nvSpPr>
            <p:cNvPr id="58" name="Rechteck 57"/>
            <p:cNvSpPr/>
            <p:nvPr/>
          </p:nvSpPr>
          <p:spPr>
            <a:xfrm>
              <a:off x="1295166" y="1911459"/>
              <a:ext cx="155966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Hightech</a:t>
              </a:r>
            </a:p>
            <a:p>
              <a:pPr algn="r"/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z.B. Pharmaindustrie</a:t>
              </a:r>
            </a:p>
          </p:txBody>
        </p:sp>
      </p:grpSp>
      <p:sp>
        <p:nvSpPr>
          <p:cNvPr id="59" name="Textfeld 58"/>
          <p:cNvSpPr txBox="1"/>
          <p:nvPr/>
        </p:nvSpPr>
        <p:spPr>
          <a:xfrm>
            <a:off x="1886955" y="1805939"/>
            <a:ext cx="2402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/>
              <a:t>Verarbeitendes Gewerbe</a:t>
            </a:r>
          </a:p>
        </p:txBody>
      </p:sp>
      <p:grpSp>
        <p:nvGrpSpPr>
          <p:cNvPr id="60" name="Gruppieren 59"/>
          <p:cNvGrpSpPr/>
          <p:nvPr/>
        </p:nvGrpSpPr>
        <p:grpSpPr>
          <a:xfrm>
            <a:off x="4289108" y="1849140"/>
            <a:ext cx="4798910" cy="3026866"/>
            <a:chOff x="5997238" y="1435262"/>
            <a:chExt cx="6071771" cy="3812627"/>
          </a:xfrm>
        </p:grpSpPr>
        <p:graphicFrame>
          <p:nvGraphicFramePr>
            <p:cNvPr id="61" name="Inhaltsplatzhalter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82599185"/>
                </p:ext>
              </p:extLst>
            </p:nvPr>
          </p:nvGraphicFramePr>
          <p:xfrm>
            <a:off x="9093235" y="1435262"/>
            <a:ext cx="2975774" cy="38126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62" name="Gerader Verbinder 61"/>
            <p:cNvCxnSpPr/>
            <p:nvPr/>
          </p:nvCxnSpPr>
          <p:spPr>
            <a:xfrm>
              <a:off x="9269258" y="1633146"/>
              <a:ext cx="2401" cy="3446856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/>
            <p:cNvSpPr txBox="1"/>
            <p:nvPr/>
          </p:nvSpPr>
          <p:spPr>
            <a:xfrm>
              <a:off x="6445524" y="4461849"/>
              <a:ext cx="25507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Nicht wissensintensive Dienstleistungen</a:t>
              </a: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6437352" y="3735080"/>
              <a:ext cx="2581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Wissensintensive Finanzdienstleistungen</a:t>
              </a:r>
            </a:p>
          </p:txBody>
        </p:sp>
        <p:sp>
          <p:nvSpPr>
            <p:cNvPr id="65" name="Textfeld 20"/>
            <p:cNvSpPr txBox="1"/>
            <p:nvPr/>
          </p:nvSpPr>
          <p:spPr>
            <a:xfrm>
              <a:off x="6205489" y="3099434"/>
              <a:ext cx="28134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Andere wissensintensive Dienstleistungen</a:t>
              </a:r>
            </a:p>
          </p:txBody>
        </p:sp>
        <p:sp>
          <p:nvSpPr>
            <p:cNvPr id="66" name="Textfeld 20"/>
            <p:cNvSpPr txBox="1"/>
            <p:nvPr/>
          </p:nvSpPr>
          <p:spPr>
            <a:xfrm>
              <a:off x="5997238" y="2394729"/>
              <a:ext cx="3063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Marktbezogene wissens-intensive Dienstleistungen</a:t>
              </a:r>
            </a:p>
          </p:txBody>
        </p:sp>
        <p:sp>
          <p:nvSpPr>
            <p:cNvPr id="67" name="Textfeld 20"/>
            <p:cNvSpPr txBox="1"/>
            <p:nvPr/>
          </p:nvSpPr>
          <p:spPr>
            <a:xfrm>
              <a:off x="6205490" y="1684993"/>
              <a:ext cx="28555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Spitzentechnologie nutzende Dienstleistungen</a:t>
              </a:r>
            </a:p>
          </p:txBody>
        </p:sp>
      </p:grpSp>
      <p:sp>
        <p:nvSpPr>
          <p:cNvPr id="69" name="Textfeld 68"/>
          <p:cNvSpPr txBox="1"/>
          <p:nvPr/>
        </p:nvSpPr>
        <p:spPr>
          <a:xfrm>
            <a:off x="5977623" y="1755741"/>
            <a:ext cx="2127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>
                <a:cs typeface="Arial" panose="020B0604020202020204" pitchFamily="34" charset="0"/>
              </a:rPr>
              <a:t>Dienstleistungen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6723149" y="4716220"/>
            <a:ext cx="4320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0%</a:t>
            </a:r>
          </a:p>
        </p:txBody>
      </p:sp>
      <p:sp>
        <p:nvSpPr>
          <p:cNvPr id="2" name="Rechteck 1"/>
          <p:cNvSpPr/>
          <p:nvPr/>
        </p:nvSpPr>
        <p:spPr>
          <a:xfrm>
            <a:off x="7656092" y="4915736"/>
            <a:ext cx="14879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800" dirty="0">
                <a:solidFill>
                  <a:schemeClr val="bg1">
                    <a:lumMod val="65000"/>
                  </a:schemeClr>
                </a:solidFill>
              </a:rPr>
              <a:t>Quelle: BFS/SAKE, </a:t>
            </a:r>
            <a:r>
              <a:rPr lang="de-CH" sz="800" dirty="0" err="1">
                <a:solidFill>
                  <a:schemeClr val="bg1">
                    <a:lumMod val="65000"/>
                  </a:schemeClr>
                </a:solidFill>
              </a:rPr>
              <a:t>Eurostat</a:t>
            </a:r>
            <a:endParaRPr lang="de-CH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5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Abwechslungsreiche </a:t>
            </a:r>
            <a:r>
              <a:rPr lang="de-CH"/>
              <a:t>Tätigkeiten gefragt</a:t>
            </a:r>
            <a:endParaRPr lang="de-CH" dirty="0"/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483860"/>
              </p:ext>
            </p:extLst>
          </p:nvPr>
        </p:nvGraphicFramePr>
        <p:xfrm>
          <a:off x="755976" y="1563638"/>
          <a:ext cx="784887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972000" y="1137544"/>
            <a:ext cx="756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latin typeface="Arial (Überschriften)"/>
              </a:rPr>
              <a:t>Beschäftigungswachstum gemäss Tätigkeitsprofil, Index 2010=100, AMOSA-Kantone</a:t>
            </a:r>
          </a:p>
        </p:txBody>
      </p:sp>
      <p:sp>
        <p:nvSpPr>
          <p:cNvPr id="5" name="Rechteck 4"/>
          <p:cNvSpPr/>
          <p:nvPr/>
        </p:nvSpPr>
        <p:spPr>
          <a:xfrm>
            <a:off x="6804248" y="4920215"/>
            <a:ext cx="23984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800" dirty="0">
                <a:solidFill>
                  <a:schemeClr val="bg1">
                    <a:lumMod val="65000"/>
                  </a:schemeClr>
                </a:solidFill>
              </a:rPr>
              <a:t>Quelle: BFS/SAKE, </a:t>
            </a:r>
            <a:r>
              <a:rPr lang="de-CH" sz="800" dirty="0" err="1">
                <a:solidFill>
                  <a:schemeClr val="bg1">
                    <a:lumMod val="65000"/>
                  </a:schemeClr>
                </a:solidFill>
              </a:rPr>
              <a:t>Mihaylov</a:t>
            </a:r>
            <a:r>
              <a:rPr lang="de-CH" sz="800" dirty="0">
                <a:solidFill>
                  <a:schemeClr val="bg1">
                    <a:lumMod val="65000"/>
                  </a:schemeClr>
                </a:solidFill>
              </a:rPr>
              <a:t> und </a:t>
            </a:r>
            <a:r>
              <a:rPr lang="de-CH" sz="800" dirty="0" err="1">
                <a:solidFill>
                  <a:schemeClr val="bg1">
                    <a:lumMod val="65000"/>
                  </a:schemeClr>
                </a:solidFill>
              </a:rPr>
              <a:t>Tijdens</a:t>
            </a:r>
            <a:r>
              <a:rPr lang="de-CH" sz="800" dirty="0">
                <a:solidFill>
                  <a:schemeClr val="bg1">
                    <a:lumMod val="65000"/>
                  </a:schemeClr>
                </a:solidFill>
              </a:rPr>
              <a:t> (2019)</a:t>
            </a:r>
            <a:endParaRPr lang="de-CH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6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Wer ist besonders betroffen?</a:t>
            </a:r>
          </a:p>
        </p:txBody>
      </p:sp>
      <p:sp>
        <p:nvSpPr>
          <p:cNvPr id="952" name="Textfeld 951"/>
          <p:cNvSpPr txBox="1"/>
          <p:nvPr/>
        </p:nvSpPr>
        <p:spPr>
          <a:xfrm>
            <a:off x="1747977" y="1915077"/>
            <a:ext cx="3046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Berufe mit hohem Anteil Routinetätigkeiten (Automatisierungsrisiko)</a:t>
            </a:r>
          </a:p>
        </p:txBody>
      </p:sp>
      <p:sp>
        <p:nvSpPr>
          <p:cNvPr id="953" name="Textfeld 952"/>
          <p:cNvSpPr txBox="1"/>
          <p:nvPr/>
        </p:nvSpPr>
        <p:spPr>
          <a:xfrm>
            <a:off x="1747977" y="3192109"/>
            <a:ext cx="2978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Berufe mit hohem Anwendungspotenzial für Künstliche Intelligenz (KI)</a:t>
            </a:r>
          </a:p>
        </p:txBody>
      </p:sp>
      <p:pic>
        <p:nvPicPr>
          <p:cNvPr id="967" name="Grafik 966" descr="Roboterhand mit einfarbiger Füllung">
            <a:extLst>
              <a:ext uri="{FF2B5EF4-FFF2-40B4-BE49-F238E27FC236}">
                <a16:creationId xmlns:a16="http://schemas.microsoft.com/office/drawing/2014/main" id="{3634D96F-6601-8C4F-6B29-F699CA15ECA1}"/>
              </a:ext>
            </a:extLst>
          </p:cNvPr>
          <p:cNvPicPr/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482" y="1965990"/>
            <a:ext cx="656787" cy="629849"/>
          </a:xfrm>
          <a:prstGeom prst="rect">
            <a:avLst/>
          </a:prstGeom>
        </p:spPr>
      </p:pic>
      <p:grpSp>
        <p:nvGrpSpPr>
          <p:cNvPr id="972" name="Gruppieren 971"/>
          <p:cNvGrpSpPr/>
          <p:nvPr/>
        </p:nvGrpSpPr>
        <p:grpSpPr>
          <a:xfrm>
            <a:off x="4937851" y="1660984"/>
            <a:ext cx="3263693" cy="2596511"/>
            <a:chOff x="4887541" y="1402795"/>
            <a:chExt cx="3263693" cy="2596511"/>
          </a:xfrm>
        </p:grpSpPr>
        <p:grpSp>
          <p:nvGrpSpPr>
            <p:cNvPr id="963" name="Gruppieren 962"/>
            <p:cNvGrpSpPr/>
            <p:nvPr/>
          </p:nvGrpSpPr>
          <p:grpSpPr>
            <a:xfrm>
              <a:off x="4887541" y="1402795"/>
              <a:ext cx="3263693" cy="2596511"/>
              <a:chOff x="2460035" y="2154568"/>
              <a:chExt cx="3263693" cy="2596511"/>
            </a:xfrm>
          </p:grpSpPr>
          <p:cxnSp>
            <p:nvCxnSpPr>
              <p:cNvPr id="955" name="Gerader Verbinder 954"/>
              <p:cNvCxnSpPr/>
              <p:nvPr/>
            </p:nvCxnSpPr>
            <p:spPr>
              <a:xfrm flipH="1">
                <a:off x="4139552" y="2154568"/>
                <a:ext cx="6086" cy="2596511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Gerader Verbinder 956"/>
              <p:cNvCxnSpPr/>
              <p:nvPr/>
            </p:nvCxnSpPr>
            <p:spPr>
              <a:xfrm flipV="1">
                <a:off x="2460035" y="3397746"/>
                <a:ext cx="3263693" cy="9835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8" name="Rechteck 957"/>
              <p:cNvSpPr/>
              <p:nvPr/>
            </p:nvSpPr>
            <p:spPr>
              <a:xfrm>
                <a:off x="2571011" y="2197329"/>
                <a:ext cx="1486167" cy="1080367"/>
              </a:xfrm>
              <a:prstGeom prst="rect">
                <a:avLst/>
              </a:prstGeom>
              <a:solidFill>
                <a:srgbClr val="00A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59" name="Rechteck 958"/>
              <p:cNvSpPr/>
              <p:nvPr/>
            </p:nvSpPr>
            <p:spPr>
              <a:xfrm>
                <a:off x="4237561" y="2195303"/>
                <a:ext cx="1486167" cy="1084417"/>
              </a:xfrm>
              <a:prstGeom prst="rect">
                <a:avLst/>
              </a:prstGeom>
              <a:solidFill>
                <a:srgbClr val="00A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60" name="Rechteck 959"/>
              <p:cNvSpPr/>
              <p:nvPr/>
            </p:nvSpPr>
            <p:spPr>
              <a:xfrm>
                <a:off x="2577149" y="3520011"/>
                <a:ext cx="1480029" cy="10824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61" name="Rechteck 960"/>
              <p:cNvSpPr/>
              <p:nvPr/>
            </p:nvSpPr>
            <p:spPr>
              <a:xfrm>
                <a:off x="4254346" y="3527286"/>
                <a:ext cx="1469381" cy="1077811"/>
              </a:xfrm>
              <a:prstGeom prst="rect">
                <a:avLst/>
              </a:prstGeom>
              <a:solidFill>
                <a:srgbClr val="00A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pic>
          <p:nvPicPr>
            <p:cNvPr id="968" name="Grafik 967" descr="Roboterhand mit einfarbiger Füllung">
              <a:extLst>
                <a:ext uri="{FF2B5EF4-FFF2-40B4-BE49-F238E27FC236}">
                  <a16:creationId xmlns:a16="http://schemas.microsoft.com/office/drawing/2014/main" id="{3634D96F-6601-8C4F-6B29-F699CA15ECA1}"/>
                </a:ext>
              </a:extLst>
            </p:cNvPr>
            <p:cNvPicPr/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24245" y="1781664"/>
              <a:ext cx="499110" cy="499110"/>
            </a:xfrm>
            <a:prstGeom prst="rect">
              <a:avLst/>
            </a:prstGeom>
          </p:spPr>
        </p:pic>
        <p:pic>
          <p:nvPicPr>
            <p:cNvPr id="969" name="Grafik 968" descr="Roboterhand mit einfarbiger Füllung">
              <a:extLst>
                <a:ext uri="{FF2B5EF4-FFF2-40B4-BE49-F238E27FC236}">
                  <a16:creationId xmlns:a16="http://schemas.microsoft.com/office/drawing/2014/main" id="{3634D96F-6601-8C4F-6B29-F699CA15ECA1}"/>
                </a:ext>
              </a:extLst>
            </p:cNvPr>
            <p:cNvPicPr/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15190" y="3085706"/>
              <a:ext cx="499110" cy="499110"/>
            </a:xfrm>
            <a:prstGeom prst="rect">
              <a:avLst/>
            </a:prstGeom>
          </p:spPr>
        </p:pic>
      </p:grpSp>
      <p:sp>
        <p:nvSpPr>
          <p:cNvPr id="975" name="Pfeil nach rechts 974"/>
          <p:cNvSpPr/>
          <p:nvPr/>
        </p:nvSpPr>
        <p:spPr>
          <a:xfrm>
            <a:off x="4937851" y="4155577"/>
            <a:ext cx="3480117" cy="163235"/>
          </a:xfrm>
          <a:prstGeom prst="rightArrow">
            <a:avLst>
              <a:gd name="adj1" fmla="val 34701"/>
              <a:gd name="adj2" fmla="val 9589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77" name="Textfeld 976"/>
          <p:cNvSpPr txBox="1"/>
          <p:nvPr/>
        </p:nvSpPr>
        <p:spPr>
          <a:xfrm>
            <a:off x="6005300" y="4365507"/>
            <a:ext cx="1224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Routineanteil</a:t>
            </a:r>
          </a:p>
        </p:txBody>
      </p:sp>
      <p:sp>
        <p:nvSpPr>
          <p:cNvPr id="982" name="Pfeil nach rechts 981"/>
          <p:cNvSpPr/>
          <p:nvPr/>
        </p:nvSpPr>
        <p:spPr>
          <a:xfrm rot="16200000">
            <a:off x="3569760" y="2800226"/>
            <a:ext cx="2776684" cy="137852"/>
          </a:xfrm>
          <a:prstGeom prst="rightArrow">
            <a:avLst>
              <a:gd name="adj1" fmla="val 34701"/>
              <a:gd name="adj2" fmla="val 9589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90" name="Textfeld 989"/>
          <p:cNvSpPr txBox="1"/>
          <p:nvPr/>
        </p:nvSpPr>
        <p:spPr>
          <a:xfrm rot="16200000">
            <a:off x="3950040" y="2765662"/>
            <a:ext cx="1314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Einfluss von KI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427952" y="3800766"/>
            <a:ext cx="447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tief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326658" y="1811333"/>
            <a:ext cx="573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hoch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177208" y="4371434"/>
            <a:ext cx="447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tief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627860" y="4371653"/>
            <a:ext cx="573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hoch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6" y="3267223"/>
            <a:ext cx="575782" cy="575782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35" y="2105635"/>
            <a:ext cx="401024" cy="401024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46" y="2089850"/>
            <a:ext cx="401024" cy="4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7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Vier Berufsfelder im Fokus</a:t>
            </a: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428664"/>
              </p:ext>
            </p:extLst>
          </p:nvPr>
        </p:nvGraphicFramePr>
        <p:xfrm>
          <a:off x="1835696" y="1149577"/>
          <a:ext cx="5401543" cy="31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1"/>
          <p:cNvSpPr txBox="1"/>
          <p:nvPr/>
        </p:nvSpPr>
        <p:spPr>
          <a:xfrm>
            <a:off x="5748305" y="3355728"/>
            <a:ext cx="1860736" cy="470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>
                <a:solidFill>
                  <a:srgbClr val="88A235"/>
                </a:solidFill>
              </a:rPr>
              <a:t>Berufe der industriellen </a:t>
            </a:r>
          </a:p>
          <a:p>
            <a:r>
              <a:rPr lang="de-CH" sz="1200" b="1" dirty="0">
                <a:solidFill>
                  <a:srgbClr val="88A235"/>
                </a:solidFill>
              </a:rPr>
              <a:t>Produktion</a:t>
            </a:r>
          </a:p>
        </p:txBody>
      </p:sp>
      <p:sp>
        <p:nvSpPr>
          <p:cNvPr id="6" name="Textfeld 1"/>
          <p:cNvSpPr txBox="1"/>
          <p:nvPr/>
        </p:nvSpPr>
        <p:spPr>
          <a:xfrm>
            <a:off x="4457802" y="3894859"/>
            <a:ext cx="1217215" cy="4312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CH" sz="1100" i="1" dirty="0">
                <a:solidFill>
                  <a:srgbClr val="88A235"/>
                </a:solidFill>
              </a:rPr>
              <a:t>Hilfsarbeitskräfte</a:t>
            </a:r>
          </a:p>
          <a:p>
            <a:r>
              <a:rPr lang="de-CH" sz="1100" i="1" dirty="0">
                <a:solidFill>
                  <a:srgbClr val="88A235"/>
                </a:solidFill>
              </a:rPr>
              <a:t>in der Produktion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924738" y="1633828"/>
            <a:ext cx="7347348" cy="3012241"/>
            <a:chOff x="650362" y="1518925"/>
            <a:chExt cx="7347348" cy="3012241"/>
          </a:xfrm>
        </p:grpSpPr>
        <p:sp>
          <p:nvSpPr>
            <p:cNvPr id="8" name="Textfeld 2"/>
            <p:cNvSpPr txBox="1">
              <a:spLocks noChangeArrowheads="1"/>
            </p:cNvSpPr>
            <p:nvPr/>
          </p:nvSpPr>
          <p:spPr bwMode="auto">
            <a:xfrm>
              <a:off x="736713" y="1518925"/>
              <a:ext cx="470574" cy="25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ts val="1300"/>
                </a:lnSpc>
                <a:spcAft>
                  <a:spcPts val="600"/>
                </a:spcAft>
              </a:pPr>
              <a:r>
                <a:rPr lang="de-CH" sz="1000" dirty="0">
                  <a:solidFill>
                    <a:schemeClr val="bg1">
                      <a:lumMod val="6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hoch</a:t>
              </a:r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 flipV="1">
              <a:off x="972000" y="1782778"/>
              <a:ext cx="0" cy="2229133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2"/>
            <p:cNvSpPr txBox="1">
              <a:spLocks noChangeArrowheads="1"/>
            </p:cNvSpPr>
            <p:nvPr/>
          </p:nvSpPr>
          <p:spPr bwMode="auto">
            <a:xfrm>
              <a:off x="704317" y="4000232"/>
              <a:ext cx="535365" cy="25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ts val="1300"/>
                </a:lnSpc>
                <a:spcAft>
                  <a:spcPts val="600"/>
                </a:spcAft>
              </a:pPr>
              <a:r>
                <a:rPr lang="de-CH" sz="1000" dirty="0">
                  <a:solidFill>
                    <a:schemeClr val="bg1">
                      <a:lumMod val="6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tief</a:t>
              </a:r>
            </a:p>
          </p:txBody>
        </p:sp>
        <p:sp>
          <p:nvSpPr>
            <p:cNvPr id="11" name="Textfeld 2"/>
            <p:cNvSpPr txBox="1">
              <a:spLocks noChangeArrowheads="1"/>
            </p:cNvSpPr>
            <p:nvPr/>
          </p:nvSpPr>
          <p:spPr bwMode="auto">
            <a:xfrm>
              <a:off x="1310099" y="4266478"/>
              <a:ext cx="620119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ts val="1300"/>
                </a:lnSpc>
                <a:spcAft>
                  <a:spcPts val="600"/>
                </a:spcAft>
              </a:pPr>
              <a:r>
                <a:rPr lang="de-CH" sz="1000" dirty="0">
                  <a:solidFill>
                    <a:schemeClr val="bg1">
                      <a:lumMod val="6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tief</a:t>
              </a:r>
            </a:p>
          </p:txBody>
        </p:sp>
        <p:cxnSp>
          <p:nvCxnSpPr>
            <p:cNvPr id="12" name="Gerade Verbindung mit Pfeil 11"/>
            <p:cNvCxnSpPr>
              <a:endCxn id="15" idx="1"/>
            </p:cNvCxnSpPr>
            <p:nvPr/>
          </p:nvCxnSpPr>
          <p:spPr>
            <a:xfrm flipV="1">
              <a:off x="1900892" y="4385338"/>
              <a:ext cx="5328825" cy="2997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3128902" y="4252299"/>
              <a:ext cx="959887" cy="25391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bg1">
                      <a:lumMod val="65000"/>
                    </a:schemeClr>
                  </a:solidFill>
                </a:rPr>
                <a:t>Routineanteil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50362" y="2691450"/>
              <a:ext cx="661605" cy="4001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bg1">
                      <a:lumMod val="65000"/>
                    </a:schemeClr>
                  </a:solidFill>
                </a:rPr>
                <a:t>Einfluss von KI</a:t>
              </a:r>
            </a:p>
          </p:txBody>
        </p:sp>
        <p:sp>
          <p:nvSpPr>
            <p:cNvPr id="15" name="Textfeld 2"/>
            <p:cNvSpPr txBox="1">
              <a:spLocks noChangeArrowheads="1"/>
            </p:cNvSpPr>
            <p:nvPr/>
          </p:nvSpPr>
          <p:spPr bwMode="auto">
            <a:xfrm>
              <a:off x="7229717" y="4255815"/>
              <a:ext cx="767993" cy="25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ts val="1300"/>
                </a:lnSpc>
                <a:spcAft>
                  <a:spcPts val="600"/>
                </a:spcAft>
              </a:pPr>
              <a:r>
                <a:rPr lang="de-CH" sz="1000" dirty="0">
                  <a:solidFill>
                    <a:schemeClr val="bg1">
                      <a:lumMod val="6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hoch</a:t>
              </a:r>
            </a:p>
          </p:txBody>
        </p:sp>
      </p:grpSp>
      <p:sp>
        <p:nvSpPr>
          <p:cNvPr id="16" name="Textfeld 1"/>
          <p:cNvSpPr txBox="1"/>
          <p:nvPr/>
        </p:nvSpPr>
        <p:spPr>
          <a:xfrm>
            <a:off x="5868144" y="1202996"/>
            <a:ext cx="1475625" cy="35314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CH" sz="1200" b="1" dirty="0">
                <a:solidFill>
                  <a:srgbClr val="335384"/>
                </a:solidFill>
              </a:rPr>
              <a:t> Büro- und </a:t>
            </a:r>
          </a:p>
          <a:p>
            <a:pPr algn="ctr"/>
            <a:r>
              <a:rPr lang="de-CH" sz="1200" b="1" dirty="0">
                <a:solidFill>
                  <a:srgbClr val="335384"/>
                </a:solidFill>
              </a:rPr>
              <a:t>Sekretariatsberufe</a:t>
            </a:r>
          </a:p>
        </p:txBody>
      </p:sp>
      <p:sp>
        <p:nvSpPr>
          <p:cNvPr id="17" name="Textfeld 1"/>
          <p:cNvSpPr txBox="1"/>
          <p:nvPr/>
        </p:nvSpPr>
        <p:spPr>
          <a:xfrm>
            <a:off x="3834025" y="1437429"/>
            <a:ext cx="1187745" cy="412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>
                <a:solidFill>
                  <a:srgbClr val="A3488B"/>
                </a:solidFill>
              </a:rPr>
              <a:t>Verkaufsberufe </a:t>
            </a:r>
          </a:p>
          <a:p>
            <a:r>
              <a:rPr lang="de-CH" sz="1200" b="1" dirty="0">
                <a:solidFill>
                  <a:srgbClr val="A3488B"/>
                </a:solidFill>
              </a:rPr>
              <a:t>im Detailhandel</a:t>
            </a:r>
          </a:p>
        </p:txBody>
      </p:sp>
      <p:sp>
        <p:nvSpPr>
          <p:cNvPr id="18" name="Textfeld 1"/>
          <p:cNvSpPr txBox="1"/>
          <p:nvPr/>
        </p:nvSpPr>
        <p:spPr>
          <a:xfrm>
            <a:off x="2041936" y="1569192"/>
            <a:ext cx="1361342" cy="46112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>
                <a:solidFill>
                  <a:srgbClr val="D69610"/>
                </a:solidFill>
              </a:rPr>
              <a:t>Berufe in Marketing </a:t>
            </a:r>
          </a:p>
          <a:p>
            <a:r>
              <a:rPr lang="de-CH" sz="1200" b="1" dirty="0">
                <a:solidFill>
                  <a:srgbClr val="D69610"/>
                </a:solidFill>
              </a:rPr>
              <a:t>und Vertrieb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134006" y="4823517"/>
            <a:ext cx="5526354" cy="254794"/>
            <a:chOff x="5875776" y="6172351"/>
            <a:chExt cx="5440043" cy="287048"/>
          </a:xfrm>
        </p:grpSpPr>
        <p:sp>
          <p:nvSpPr>
            <p:cNvPr id="20" name="Textfeld 19"/>
            <p:cNvSpPr txBox="1"/>
            <p:nvPr/>
          </p:nvSpPr>
          <p:spPr>
            <a:xfrm>
              <a:off x="6511310" y="6205710"/>
              <a:ext cx="4804509" cy="24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800" dirty="0">
                  <a:solidFill>
                    <a:schemeClr val="bg1">
                      <a:lumMod val="65000"/>
                    </a:schemeClr>
                  </a:solidFill>
                </a:rPr>
                <a:t>Kreisgrösse = Anzahl Stellensuchende; Daten: AVAM, 2020/2021, AMOSA-Kantone </a:t>
              </a:r>
            </a:p>
          </p:txBody>
        </p:sp>
        <p:sp>
          <p:nvSpPr>
            <p:cNvPr id="21" name="Ellipse 20"/>
            <p:cNvSpPr/>
            <p:nvPr/>
          </p:nvSpPr>
          <p:spPr>
            <a:xfrm>
              <a:off x="5875776" y="6172351"/>
              <a:ext cx="250829" cy="287048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 sz="1000">
                <a:solidFill>
                  <a:schemeClr val="tx1"/>
                </a:solidFill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6161244" y="6233839"/>
              <a:ext cx="165292" cy="189155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 sz="1000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6368774" y="6278903"/>
              <a:ext cx="100297" cy="114811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 sz="10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95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Chance und Herausforderung zugleich</a:t>
            </a:r>
          </a:p>
        </p:txBody>
      </p:sp>
      <p:sp>
        <p:nvSpPr>
          <p:cNvPr id="12" name="AutoShape 11"/>
          <p:cNvSpPr>
            <a:spLocks noChangeAspect="1" noChangeArrowheads="1" noTextEdit="1"/>
          </p:cNvSpPr>
          <p:nvPr/>
        </p:nvSpPr>
        <p:spPr bwMode="auto">
          <a:xfrm>
            <a:off x="5056113" y="1838969"/>
            <a:ext cx="7397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1" name="Textfeld 30"/>
          <p:cNvSpPr txBox="1"/>
          <p:nvPr/>
        </p:nvSpPr>
        <p:spPr>
          <a:xfrm>
            <a:off x="3661409" y="2282732"/>
            <a:ext cx="1189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335384"/>
                </a:solidFill>
              </a:rPr>
              <a:t>Büro- und Sekretariats-berufe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3661409" y="1491630"/>
            <a:ext cx="107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D69610"/>
                </a:solidFill>
              </a:rPr>
              <a:t>Marketing-berufe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3623556" y="3300487"/>
            <a:ext cx="1364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>
                <a:solidFill>
                  <a:srgbClr val="A3488B"/>
                </a:solidFill>
              </a:rPr>
              <a:t>Verkaufsberufe im Detailhandel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009457" y="3271784"/>
            <a:ext cx="383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Gemischtere Jobprofile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Verstärkter Fokus auf Beratungskompetenzen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179512" y="6771910"/>
            <a:ext cx="290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- Mitarbeitende werden mitgenommen</a:t>
            </a:r>
          </a:p>
        </p:txBody>
      </p:sp>
      <p:sp>
        <p:nvSpPr>
          <p:cNvPr id="15" name="AutoShape 15"/>
          <p:cNvSpPr>
            <a:spLocks noChangeAspect="1" noChangeArrowheads="1" noTextEdit="1"/>
          </p:cNvSpPr>
          <p:nvPr/>
        </p:nvSpPr>
        <p:spPr bwMode="auto">
          <a:xfrm>
            <a:off x="7432517" y="3695344"/>
            <a:ext cx="556071" cy="51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3" name="Textfeld 42"/>
          <p:cNvSpPr txBox="1"/>
          <p:nvPr/>
        </p:nvSpPr>
        <p:spPr>
          <a:xfrm>
            <a:off x="3662274" y="4068838"/>
            <a:ext cx="132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88A235"/>
                </a:solidFill>
              </a:rPr>
              <a:t>Berufe der industriellen Produktion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577366" y="4017683"/>
            <a:ext cx="2340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«Belegschaft wird mittels </a:t>
            </a:r>
            <a:r>
              <a:rPr lang="de-CH" sz="1200" dirty="0" err="1"/>
              <a:t>Up</a:t>
            </a:r>
            <a:r>
              <a:rPr lang="de-CH" sz="1200" dirty="0"/>
              <a:t>- und </a:t>
            </a:r>
            <a:r>
              <a:rPr lang="de-CH" sz="1200" dirty="0" err="1"/>
              <a:t>Reskilling</a:t>
            </a:r>
            <a:r>
              <a:rPr lang="de-CH" sz="1200" dirty="0"/>
              <a:t>-Programmen mitgenommen»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4988550" y="4119732"/>
            <a:ext cx="3570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Kerntätigkeiten bleiben ähnlich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Gutes Prozessverständnis gefordert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988550" y="1451406"/>
            <a:ext cx="383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«Digital </a:t>
            </a:r>
            <a:r>
              <a:rPr lang="de-CH" sz="1200" dirty="0" err="1"/>
              <a:t>Divide</a:t>
            </a:r>
            <a:r>
              <a:rPr lang="de-CH" sz="1200" dirty="0"/>
              <a:t>» ist anspruchsvoll, aber überwindbar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Neugierde und Lernwille als zentrale Fertigkeiten</a:t>
            </a:r>
          </a:p>
        </p:txBody>
      </p:sp>
      <p:cxnSp>
        <p:nvCxnSpPr>
          <p:cNvPr id="11" name="Gerader Verbinder 10"/>
          <p:cNvCxnSpPr/>
          <p:nvPr/>
        </p:nvCxnSpPr>
        <p:spPr>
          <a:xfrm>
            <a:off x="3053969" y="1302801"/>
            <a:ext cx="0" cy="36004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647690" y="1373162"/>
            <a:ext cx="211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«Wegfall von repetitiven, mühsamen oder körperlich schweren Tätigkeiten»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548236" y="2276321"/>
            <a:ext cx="235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«Mehr Raum für interessantere, komplexere, aber teilweise auch stressigere Tätigkeiten»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279208" y="3147002"/>
            <a:ext cx="277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«Digitale Affinität &amp; Offenheit </a:t>
            </a:r>
          </a:p>
          <a:p>
            <a:pPr algn="ctr"/>
            <a:r>
              <a:rPr lang="de-CH" sz="1200" dirty="0"/>
              <a:t>für Veränderungen als Schlüsselfähigkeiten»</a:t>
            </a:r>
          </a:p>
        </p:txBody>
      </p:sp>
      <p:cxnSp>
        <p:nvCxnSpPr>
          <p:cNvPr id="40" name="Gerader Verbinder 39"/>
          <p:cNvCxnSpPr/>
          <p:nvPr/>
        </p:nvCxnSpPr>
        <p:spPr>
          <a:xfrm flipV="1">
            <a:off x="3385293" y="2133061"/>
            <a:ext cx="5435179" cy="999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/>
          <p:nvPr/>
        </p:nvCxnSpPr>
        <p:spPr>
          <a:xfrm flipV="1">
            <a:off x="3385293" y="3025368"/>
            <a:ext cx="5424051" cy="185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/>
          <p:cNvCxnSpPr/>
          <p:nvPr/>
        </p:nvCxnSpPr>
        <p:spPr>
          <a:xfrm>
            <a:off x="3347864" y="3939902"/>
            <a:ext cx="5499880" cy="19087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4988550" y="2332820"/>
            <a:ext cx="397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Von der Sachbearbeitung zum «</a:t>
            </a:r>
            <a:r>
              <a:rPr lang="de-CH" sz="1200" dirty="0" err="1"/>
              <a:t>Exception</a:t>
            </a:r>
            <a:r>
              <a:rPr lang="de-CH" sz="1200" dirty="0"/>
              <a:t> Handling»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Selbstorganisation &amp; Eigenverantwortung 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227903" y="4928056"/>
            <a:ext cx="29160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dirty="0">
                <a:solidFill>
                  <a:schemeClr val="bg1">
                    <a:lumMod val="65000"/>
                  </a:schemeClr>
                </a:solidFill>
              </a:rPr>
              <a:t>Quelle: AMOSA / Experteninterviews, 2022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79" y="3338594"/>
            <a:ext cx="394855" cy="3948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25" y="4206023"/>
            <a:ext cx="386918" cy="38691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56" y="2416320"/>
            <a:ext cx="397324" cy="3973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78" y="1561383"/>
            <a:ext cx="384831" cy="3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3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Future Skills</a:t>
            </a:r>
            <a:br>
              <a:rPr lang="de-CH" sz="2000" dirty="0"/>
            </a:br>
            <a:endParaRPr lang="de-CH" sz="1200" b="1" dirty="0"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148064" y="2073209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1200" dirty="0"/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de-CH" sz="1200" dirty="0"/>
              <a:t>Sich dem Wandel anpassen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de-CH" sz="1200" dirty="0"/>
              <a:t>In Teams arbeiten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de-CH" sz="1200" dirty="0"/>
              <a:t>Zugreifen auf und Analyse von digitalen Daten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de-CH" sz="1200" dirty="0"/>
              <a:t>Nutzung digitaler Tools für die Zusammenarbeit und Produktivität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de-CH" sz="1200" dirty="0"/>
              <a:t>Entwickeln von Lösungen</a:t>
            </a:r>
          </a:p>
        </p:txBody>
      </p:sp>
      <p:sp>
        <p:nvSpPr>
          <p:cNvPr id="3" name="Rechteck 2"/>
          <p:cNvSpPr/>
          <p:nvPr/>
        </p:nvSpPr>
        <p:spPr>
          <a:xfrm>
            <a:off x="5148064" y="1635646"/>
            <a:ext cx="30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dirty="0">
                <a:latin typeface="Arial Black" panose="020B0A04020102020204" pitchFamily="34" charset="0"/>
              </a:rPr>
              <a:t>Top 5 Kompetenzen in Stelleninseraten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227903" y="4928056"/>
            <a:ext cx="29160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dirty="0">
                <a:solidFill>
                  <a:schemeClr val="bg1">
                    <a:lumMod val="65000"/>
                  </a:schemeClr>
                </a:solidFill>
              </a:rPr>
              <a:t>Quelle: Skills-OVATE, 2Q2021-1Q2022, EU27</a:t>
            </a:r>
          </a:p>
        </p:txBody>
      </p:sp>
      <p:sp>
        <p:nvSpPr>
          <p:cNvPr id="16" name="Rechteck 15"/>
          <p:cNvSpPr/>
          <p:nvPr/>
        </p:nvSpPr>
        <p:spPr>
          <a:xfrm>
            <a:off x="978329" y="1081790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Welche Kompetenzen werden heute und zukünftig gefordert?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799476" y="1440122"/>
            <a:ext cx="4046723" cy="3536673"/>
            <a:chOff x="2225495" y="25121680"/>
            <a:chExt cx="10894460" cy="9271069"/>
          </a:xfrm>
        </p:grpSpPr>
        <p:grpSp>
          <p:nvGrpSpPr>
            <p:cNvPr id="5" name="Gruppieren 4"/>
            <p:cNvGrpSpPr/>
            <p:nvPr/>
          </p:nvGrpSpPr>
          <p:grpSpPr>
            <a:xfrm>
              <a:off x="2225495" y="25121680"/>
              <a:ext cx="10894460" cy="8139839"/>
              <a:chOff x="2593650" y="28056566"/>
              <a:chExt cx="10894460" cy="8139839"/>
            </a:xfrm>
          </p:grpSpPr>
          <p:sp>
            <p:nvSpPr>
              <p:cNvPr id="7" name="Gleichschenkliges Dreieck 6"/>
              <p:cNvSpPr/>
              <p:nvPr/>
            </p:nvSpPr>
            <p:spPr>
              <a:xfrm>
                <a:off x="8049055" y="32178638"/>
                <a:ext cx="5439055" cy="4000644"/>
              </a:xfrm>
              <a:prstGeom prst="triangle">
                <a:avLst/>
              </a:prstGeom>
              <a:solidFill>
                <a:srgbClr val="009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rgbClr val="954E83"/>
                  </a:solidFill>
                </a:endParaRPr>
              </a:p>
            </p:txBody>
          </p:sp>
          <p:sp>
            <p:nvSpPr>
              <p:cNvPr id="8" name="Gleichschenkliges Dreieck 7"/>
              <p:cNvSpPr/>
              <p:nvPr/>
            </p:nvSpPr>
            <p:spPr>
              <a:xfrm>
                <a:off x="2593650" y="32170507"/>
                <a:ext cx="5379830" cy="4025898"/>
              </a:xfrm>
              <a:prstGeom prst="triangle">
                <a:avLst/>
              </a:prstGeom>
              <a:solidFill>
                <a:srgbClr val="3353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chemeClr val="accent3"/>
                  </a:solidFill>
                </a:endParaRP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6173095" y="32733116"/>
                <a:ext cx="3693440" cy="806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Digitale Skills</a:t>
                </a:r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8642271" y="34348004"/>
                <a:ext cx="4534737" cy="1371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Analytische </a:t>
                </a:r>
              </a:p>
              <a:p>
                <a:pPr algn="ctr"/>
                <a:r>
                  <a:rPr lang="de-CH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Skills</a:t>
                </a:r>
              </a:p>
            </p:txBody>
          </p:sp>
          <p:sp>
            <p:nvSpPr>
              <p:cNvPr id="11" name="Gleichschenkliges Dreieck 10"/>
              <p:cNvSpPr/>
              <p:nvPr/>
            </p:nvSpPr>
            <p:spPr>
              <a:xfrm>
                <a:off x="5336294" y="28056566"/>
                <a:ext cx="5363203" cy="4025898"/>
              </a:xfrm>
              <a:prstGeom prst="triangle">
                <a:avLst>
                  <a:gd name="adj" fmla="val 48706"/>
                </a:avLst>
              </a:prstGeom>
              <a:solidFill>
                <a:srgbClr val="32C5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5613135" y="30054316"/>
                <a:ext cx="4789637" cy="1371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Selbst-management</a:t>
                </a:r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2970298" y="34098134"/>
                <a:ext cx="4748659" cy="1936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Zwischen-menschliche Skills</a:t>
                </a:r>
              </a:p>
            </p:txBody>
          </p:sp>
        </p:grpSp>
        <p:sp>
          <p:nvSpPr>
            <p:cNvPr id="6" name="Textfeld 5"/>
            <p:cNvSpPr txBox="1"/>
            <p:nvPr/>
          </p:nvSpPr>
          <p:spPr>
            <a:xfrm>
              <a:off x="2532696" y="33756912"/>
              <a:ext cx="4176135" cy="63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de-CH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09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Digitale Skills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470049" y="6581001"/>
            <a:ext cx="5721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>
                <a:solidFill>
                  <a:schemeClr val="accent4"/>
                </a:solidFill>
              </a:rPr>
              <a:t>Quelle:  AMOSA-Befragung der Stellensuchenden, Mai-Aug 2022, N=797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972000" y="1128793"/>
            <a:ext cx="8553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latin typeface="+mj-lt"/>
              </a:rPr>
              <a:t>Anteil Stellensuchende mit gutem Grundlagenniveau oder höheren digitalen Kenntnissen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157613" y="4951159"/>
            <a:ext cx="5038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dirty="0">
                <a:solidFill>
                  <a:schemeClr val="bg1">
                    <a:lumMod val="65000"/>
                  </a:schemeClr>
                </a:solidFill>
              </a:rPr>
              <a:t>Quelle:  AMOSA-Befragung von Stellensuchenden, Mai-Aug 2022, N=797</a:t>
            </a:r>
          </a:p>
        </p:txBody>
      </p:sp>
      <p:grpSp>
        <p:nvGrpSpPr>
          <p:cNvPr id="55" name="Gruppieren 54"/>
          <p:cNvGrpSpPr/>
          <p:nvPr/>
        </p:nvGrpSpPr>
        <p:grpSpPr>
          <a:xfrm>
            <a:off x="827584" y="1423628"/>
            <a:ext cx="7804103" cy="3326143"/>
            <a:chOff x="818406" y="1460814"/>
            <a:chExt cx="7804103" cy="3326143"/>
          </a:xfrm>
        </p:grpSpPr>
        <p:sp>
          <p:nvSpPr>
            <p:cNvPr id="10" name="Textfeld 360"/>
            <p:cNvSpPr txBox="1"/>
            <p:nvPr/>
          </p:nvSpPr>
          <p:spPr>
            <a:xfrm>
              <a:off x="7140397" y="3904003"/>
              <a:ext cx="1482111" cy="88295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00"/>
                </a:lnSpc>
                <a:spcAft>
                  <a:spcPts val="600"/>
                </a:spcAft>
              </a:pPr>
              <a:r>
                <a:rPr lang="de-CH" sz="1000" dirty="0">
                  <a:solidFill>
                    <a:srgbClr val="62626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z.B. geeignete digitale Kommunikationsmittel nutzen, sich im digitalen Umfeld adäquat verhalten</a:t>
              </a:r>
              <a:endParaRPr lang="de-CH" sz="1000" dirty="0">
                <a:solidFill>
                  <a:schemeClr val="accent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361"/>
            <p:cNvSpPr txBox="1"/>
            <p:nvPr/>
          </p:nvSpPr>
          <p:spPr>
            <a:xfrm>
              <a:off x="5563987" y="3900381"/>
              <a:ext cx="1497311" cy="88657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00"/>
                </a:lnSpc>
                <a:spcAft>
                  <a:spcPts val="600"/>
                </a:spcAft>
              </a:pPr>
              <a:r>
                <a:rPr lang="de-CH" sz="1000" dirty="0">
                  <a:solidFill>
                    <a:srgbClr val="62626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z.B. Glaubwürdigkeit von Datenquellen beurteilen, Daten organisieren und analysieren</a:t>
              </a:r>
            </a:p>
          </p:txBody>
        </p:sp>
        <p:sp>
          <p:nvSpPr>
            <p:cNvPr id="8" name="Textfeld 364"/>
            <p:cNvSpPr txBox="1"/>
            <p:nvPr/>
          </p:nvSpPr>
          <p:spPr>
            <a:xfrm>
              <a:off x="829754" y="3904054"/>
              <a:ext cx="1486700" cy="78393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00"/>
                </a:lnSpc>
                <a:spcAft>
                  <a:spcPts val="600"/>
                </a:spcAft>
              </a:pPr>
              <a:r>
                <a:rPr lang="de-CH" sz="1000" dirty="0">
                  <a:solidFill>
                    <a:srgbClr val="62626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z.B. Textverarbeitung, Tabellenkalkulation, einfache Algorithmen (Makros) anwenden</a:t>
              </a:r>
              <a:endParaRPr lang="de-CH" sz="1200" dirty="0">
                <a:solidFill>
                  <a:schemeClr val="accent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feld 363"/>
            <p:cNvSpPr txBox="1"/>
            <p:nvPr/>
          </p:nvSpPr>
          <p:spPr>
            <a:xfrm>
              <a:off x="2430017" y="3911036"/>
              <a:ext cx="1497718" cy="8623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00"/>
                </a:lnSpc>
                <a:spcAft>
                  <a:spcPts val="600"/>
                </a:spcAft>
              </a:pPr>
              <a:r>
                <a:rPr lang="de-CH" sz="1000" dirty="0">
                  <a:solidFill>
                    <a:srgbClr val="62626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z.B. Geräte und Privatsphäre schützen und Risiken verstehen</a:t>
              </a:r>
              <a:endParaRPr lang="de-CH" sz="1200" dirty="0">
                <a:solidFill>
                  <a:schemeClr val="accent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feld 362"/>
            <p:cNvSpPr txBox="1"/>
            <p:nvPr/>
          </p:nvSpPr>
          <p:spPr>
            <a:xfrm>
              <a:off x="4011984" y="3919294"/>
              <a:ext cx="1469865" cy="7118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00"/>
                </a:lnSpc>
                <a:spcAft>
                  <a:spcPts val="600"/>
                </a:spcAft>
              </a:pPr>
              <a:r>
                <a:rPr lang="de-CH" sz="1000" dirty="0">
                  <a:solidFill>
                    <a:srgbClr val="62626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z.B. technische Probleme lösen, digitale Technologien kreativ einsetzen</a:t>
              </a:r>
            </a:p>
            <a:p>
              <a:pPr>
                <a:lnSpc>
                  <a:spcPts val="1300"/>
                </a:lnSpc>
                <a:spcAft>
                  <a:spcPts val="600"/>
                </a:spcAft>
              </a:pPr>
              <a:endParaRPr lang="de-CH" sz="1000" dirty="0">
                <a:solidFill>
                  <a:schemeClr val="accent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uppieren 53"/>
            <p:cNvGrpSpPr/>
            <p:nvPr/>
          </p:nvGrpSpPr>
          <p:grpSpPr>
            <a:xfrm>
              <a:off x="818406" y="1460814"/>
              <a:ext cx="7804103" cy="2451296"/>
              <a:chOff x="827584" y="1730533"/>
              <a:chExt cx="7881545" cy="2457564"/>
            </a:xfrm>
          </p:grpSpPr>
          <p:sp>
            <p:nvSpPr>
              <p:cNvPr id="38" name="Rechteck 37"/>
              <p:cNvSpPr/>
              <p:nvPr/>
            </p:nvSpPr>
            <p:spPr>
              <a:xfrm>
                <a:off x="4038613" y="2842481"/>
                <a:ext cx="1512168" cy="13456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7" name="Gruppieren 26"/>
              <p:cNvGrpSpPr/>
              <p:nvPr/>
            </p:nvGrpSpPr>
            <p:grpSpPr>
              <a:xfrm>
                <a:off x="4525426" y="2568876"/>
                <a:ext cx="553897" cy="510952"/>
                <a:chOff x="5447336" y="2873542"/>
                <a:chExt cx="553897" cy="510952"/>
              </a:xfrm>
            </p:grpSpPr>
            <p:sp>
              <p:nvSpPr>
                <p:cNvPr id="6" name="Ellipse 5"/>
                <p:cNvSpPr/>
                <p:nvPr/>
              </p:nvSpPr>
              <p:spPr>
                <a:xfrm>
                  <a:off x="5447336" y="2873542"/>
                  <a:ext cx="553897" cy="51095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CH" sz="1400"/>
                </a:p>
              </p:txBody>
            </p:sp>
            <p:pic>
              <p:nvPicPr>
                <p:cNvPr id="15" name="Grafik 14" descr="Gute Idee mit einfarbiger Füllung">
                  <a:extLst>
                    <a:ext uri="{FF2B5EF4-FFF2-40B4-BE49-F238E27FC236}">
                      <a16:creationId xmlns:a16="http://schemas.microsoft.com/office/drawing/2014/main" id="{C1D92702-3876-3EE5-58A2-D2CC311DCB19}"/>
                    </a:ext>
                  </a:extLst>
                </p:cNvPr>
                <p:cNvPicPr/>
                <p:nvPr/>
              </p:nvPicPr>
              <p:blipFill>
                <a:blip r:embed="rId3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89451" y="2906413"/>
                  <a:ext cx="483413" cy="450361"/>
                </a:xfrm>
                <a:prstGeom prst="rect">
                  <a:avLst/>
                </a:prstGeom>
              </p:spPr>
            </p:pic>
          </p:grpSp>
          <p:sp>
            <p:nvSpPr>
              <p:cNvPr id="19" name="Rechteck 18"/>
              <p:cNvSpPr/>
              <p:nvPr/>
            </p:nvSpPr>
            <p:spPr>
              <a:xfrm>
                <a:off x="7637553" y="1730533"/>
                <a:ext cx="646331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CH" b="1" dirty="0">
                    <a:solidFill>
                      <a:srgbClr val="00B0F0"/>
                    </a:solidFill>
                    <a:latin typeface="Helvetica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86%</a:t>
                </a:r>
                <a:endParaRPr lang="de-CH" dirty="0">
                  <a:solidFill>
                    <a:srgbClr val="00B0F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>
              <a:xfrm>
                <a:off x="6107796" y="1882981"/>
                <a:ext cx="646331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CH" b="1" dirty="0">
                    <a:solidFill>
                      <a:srgbClr val="00B0F0"/>
                    </a:solidFill>
                    <a:latin typeface="Helvetica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84%</a:t>
                </a:r>
                <a:endParaRPr lang="de-CH" dirty="0">
                  <a:solidFill>
                    <a:srgbClr val="00B0F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4471531" y="2199544"/>
                <a:ext cx="646331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de-CH" b="1" dirty="0">
                    <a:solidFill>
                      <a:srgbClr val="00B0F0"/>
                    </a:solidFill>
                    <a:latin typeface="Helvetica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76%</a:t>
                </a:r>
                <a:endParaRPr lang="de-CH" dirty="0">
                  <a:solidFill>
                    <a:srgbClr val="00B0F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897148" y="2323080"/>
                <a:ext cx="646331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de-CH" b="1" dirty="0">
                    <a:solidFill>
                      <a:srgbClr val="00B0F0"/>
                    </a:solidFill>
                    <a:latin typeface="Helvetica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74%</a:t>
                </a:r>
                <a:endParaRPr lang="de-CH" dirty="0">
                  <a:solidFill>
                    <a:srgbClr val="00B0F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1266248" y="2596383"/>
                <a:ext cx="646331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de-CH" b="1" dirty="0">
                    <a:solidFill>
                      <a:srgbClr val="00B0F0"/>
                    </a:solidFill>
                    <a:latin typeface="Helvetica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66%</a:t>
                </a:r>
                <a:endParaRPr lang="de-CH" dirty="0">
                  <a:solidFill>
                    <a:srgbClr val="00B0F0"/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echteck 2"/>
              <p:cNvSpPr/>
              <p:nvPr/>
            </p:nvSpPr>
            <p:spPr>
              <a:xfrm>
                <a:off x="828329" y="3291830"/>
                <a:ext cx="1512168" cy="8845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2455601" y="2946137"/>
                <a:ext cx="1512168" cy="12416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5621626" y="2514678"/>
                <a:ext cx="1512168" cy="16730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6" name="Rechteck 45"/>
              <p:cNvSpPr/>
              <p:nvPr/>
            </p:nvSpPr>
            <p:spPr>
              <a:xfrm>
                <a:off x="7196960" y="2352127"/>
                <a:ext cx="1512168" cy="182826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827584" y="3471912"/>
                <a:ext cx="15129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200" b="1" dirty="0">
                    <a:solidFill>
                      <a:schemeClr val="bg1"/>
                    </a:solidFill>
                  </a:rPr>
                  <a:t>Entwicklung und Gestaltung</a:t>
                </a:r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>
                <a:off x="2455448" y="3202710"/>
                <a:ext cx="1512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200" b="1" dirty="0">
                    <a:solidFill>
                      <a:schemeClr val="bg1"/>
                    </a:solidFill>
                  </a:rPr>
                  <a:t>Sicherheit und Datenschutz</a:t>
                </a: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4037244" y="3070237"/>
                <a:ext cx="15000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200" b="1" dirty="0">
                    <a:solidFill>
                      <a:schemeClr val="bg1"/>
                    </a:solidFill>
                  </a:rPr>
                  <a:t>Problemlöse-kompetenz</a:t>
                </a:r>
              </a:p>
            </p:txBody>
          </p:sp>
          <p:sp>
            <p:nvSpPr>
              <p:cNvPr id="50" name="Textfeld 49"/>
              <p:cNvSpPr txBox="1"/>
              <p:nvPr/>
            </p:nvSpPr>
            <p:spPr>
              <a:xfrm>
                <a:off x="5620257" y="2786848"/>
                <a:ext cx="15121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200" b="1" dirty="0">
                    <a:solidFill>
                      <a:schemeClr val="bg1"/>
                    </a:solidFill>
                  </a:rPr>
                  <a:t>Informations- und Datenkompetenz</a:t>
                </a: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7196960" y="2639228"/>
                <a:ext cx="15121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200" b="1" dirty="0">
                    <a:solidFill>
                      <a:schemeClr val="bg1"/>
                    </a:solidFill>
                  </a:rPr>
                  <a:t>Kommunikation und Kollaboration</a:t>
                </a:r>
              </a:p>
            </p:txBody>
          </p:sp>
          <p:grpSp>
            <p:nvGrpSpPr>
              <p:cNvPr id="25" name="Gruppieren 24"/>
              <p:cNvGrpSpPr/>
              <p:nvPr/>
            </p:nvGrpSpPr>
            <p:grpSpPr>
              <a:xfrm>
                <a:off x="7685627" y="2117748"/>
                <a:ext cx="553897" cy="510952"/>
                <a:chOff x="5451425" y="1531872"/>
                <a:chExt cx="553897" cy="510952"/>
              </a:xfrm>
            </p:grpSpPr>
            <p:sp>
              <p:nvSpPr>
                <p:cNvPr id="9" name="Ellipse 8"/>
                <p:cNvSpPr/>
                <p:nvPr/>
              </p:nvSpPr>
              <p:spPr>
                <a:xfrm>
                  <a:off x="5451425" y="1531872"/>
                  <a:ext cx="553897" cy="51095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CH" sz="1400"/>
                </a:p>
              </p:txBody>
            </p:sp>
            <p:pic>
              <p:nvPicPr>
                <p:cNvPr id="11" name="Grafik 10" descr="Vlog mit einfarbiger Füllung">
                  <a:extLst>
                    <a:ext uri="{FF2B5EF4-FFF2-40B4-BE49-F238E27FC236}">
                      <a16:creationId xmlns:a16="http://schemas.microsoft.com/office/drawing/2014/main" id="{0E3FD80B-46CE-E8D1-F5AC-CDF4F1011FB9}"/>
                    </a:ext>
                  </a:extLst>
                </p:cNvPr>
                <p:cNvPicPr/>
                <p:nvPr/>
              </p:nvPicPr>
              <p:blipFill>
                <a:blip r:embed="rId5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12523" y="1554551"/>
                  <a:ext cx="430734" cy="469265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uppieren 25"/>
              <p:cNvGrpSpPr/>
              <p:nvPr/>
            </p:nvGrpSpPr>
            <p:grpSpPr>
              <a:xfrm>
                <a:off x="6141796" y="2246360"/>
                <a:ext cx="553897" cy="510952"/>
                <a:chOff x="5452939" y="2202707"/>
                <a:chExt cx="553897" cy="510952"/>
              </a:xfrm>
            </p:grpSpPr>
            <p:sp>
              <p:nvSpPr>
                <p:cNvPr id="7" name="Ellipse 6"/>
                <p:cNvSpPr/>
                <p:nvPr/>
              </p:nvSpPr>
              <p:spPr>
                <a:xfrm>
                  <a:off x="5452939" y="2202707"/>
                  <a:ext cx="553897" cy="51095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CH" sz="1400"/>
                </a:p>
              </p:txBody>
            </p:sp>
            <p:pic>
              <p:nvPicPr>
                <p:cNvPr id="18" name="Grafik 17" descr="Cloudcomputing mit einfarbiger Füllung">
                  <a:extLst>
                    <a:ext uri="{FF2B5EF4-FFF2-40B4-BE49-F238E27FC236}">
                      <a16:creationId xmlns:a16="http://schemas.microsoft.com/office/drawing/2014/main" id="{867A5219-F06D-FB8B-528A-CC78CD60882F}"/>
                    </a:ext>
                  </a:extLst>
                </p:cNvPr>
                <p:cNvPicPr/>
                <p:nvPr/>
              </p:nvPicPr>
              <p:blipFill>
                <a:blip r:embed="rId7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6192" y="2234052"/>
                  <a:ext cx="468969" cy="438947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uppieren 28"/>
              <p:cNvGrpSpPr/>
              <p:nvPr/>
            </p:nvGrpSpPr>
            <p:grpSpPr>
              <a:xfrm>
                <a:off x="2947595" y="2703752"/>
                <a:ext cx="553897" cy="510952"/>
                <a:chOff x="5447336" y="3541193"/>
                <a:chExt cx="553897" cy="510952"/>
              </a:xfrm>
            </p:grpSpPr>
            <p:sp>
              <p:nvSpPr>
                <p:cNvPr id="5" name="Ellipse 4"/>
                <p:cNvSpPr/>
                <p:nvPr/>
              </p:nvSpPr>
              <p:spPr>
                <a:xfrm>
                  <a:off x="5447336" y="3541193"/>
                  <a:ext cx="553897" cy="51095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CH" sz="1400"/>
                </a:p>
              </p:txBody>
            </p:sp>
            <p:pic>
              <p:nvPicPr>
                <p:cNvPr id="13" name="Grafik 12" descr="Schild Häkchen mit einfarbiger Füllung">
                  <a:extLst>
                    <a:ext uri="{FF2B5EF4-FFF2-40B4-BE49-F238E27FC236}">
                      <a16:creationId xmlns:a16="http://schemas.microsoft.com/office/drawing/2014/main" id="{4F52633D-20E9-27F2-8C6F-BB2EF05B9641}"/>
                    </a:ext>
                  </a:extLst>
                </p:cNvPr>
                <p:cNvPicPr/>
                <p:nvPr/>
              </p:nvPicPr>
              <p:blipFill>
                <a:blip r:embed="rId9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84227" y="3573933"/>
                  <a:ext cx="482060" cy="443538"/>
                </a:xfrm>
                <a:prstGeom prst="rect">
                  <a:avLst/>
                </a:prstGeom>
              </p:spPr>
            </p:pic>
          </p:grpSp>
          <p:grpSp>
            <p:nvGrpSpPr>
              <p:cNvPr id="31" name="Gruppieren 30"/>
              <p:cNvGrpSpPr/>
              <p:nvPr/>
            </p:nvGrpSpPr>
            <p:grpSpPr>
              <a:xfrm>
                <a:off x="1306850" y="2967656"/>
                <a:ext cx="553897" cy="510952"/>
                <a:chOff x="5447336" y="4208844"/>
                <a:chExt cx="553897" cy="510952"/>
              </a:xfrm>
            </p:grpSpPr>
            <p:sp>
              <p:nvSpPr>
                <p:cNvPr id="4" name="Ellipse 3"/>
                <p:cNvSpPr/>
                <p:nvPr/>
              </p:nvSpPr>
              <p:spPr>
                <a:xfrm>
                  <a:off x="5447336" y="4208844"/>
                  <a:ext cx="553897" cy="51095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CH" sz="1400"/>
                </a:p>
              </p:txBody>
            </p:sp>
            <p:pic>
              <p:nvPicPr>
                <p:cNvPr id="17" name="Grafik 16" descr="Illustrator mit einfarbiger Füllung">
                  <a:extLst>
                    <a:ext uri="{FF2B5EF4-FFF2-40B4-BE49-F238E27FC236}">
                      <a16:creationId xmlns:a16="http://schemas.microsoft.com/office/drawing/2014/main" id="{0ABFE3A7-EE2D-A618-42B2-88BBD6190062}"/>
                    </a:ext>
                  </a:extLst>
                </p:cNvPr>
                <p:cNvPicPr/>
                <p:nvPr/>
              </p:nvPicPr>
              <p:blipFill>
                <a:blip r:embed="rId11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10860" y="4220263"/>
                  <a:ext cx="428836" cy="499533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662938970"/>
      </p:ext>
    </p:extLst>
  </p:cSld>
  <p:clrMapOvr>
    <a:masterClrMapping/>
  </p:clrMapOvr>
</p:sld>
</file>

<file path=ppt/theme/theme1.xml><?xml version="1.0" encoding="utf-8"?>
<a:theme xmlns:a="http://schemas.openxmlformats.org/drawingml/2006/main" name="1f0d7cf8-c5f3-40f8-b127-d69c3af2f987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Standardpräsentation_Direktion.pptx" id="{B9F91238-A4FF-4E0D-861D-15A5850BAE34}" vid="{C296B4C0-8C68-44DD-A51F-E31025F66020}"/>
    </a:ext>
  </a:extLst>
</a:theme>
</file>

<file path=ppt/theme/theme2.xml><?xml version="1.0" encoding="utf-8"?>
<a:theme xmlns:a="http://schemas.openxmlformats.org/drawingml/2006/main" name="1_1f0d7cf8-c5f3-40f8-b127-d69c3af2f987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Standardpräsentation_Direktion_mit Seitennummer.pptx" id="{B364C08E-ED9A-4970-8BBF-4A09AE6A089F}" vid="{821EC3FC-6BC8-4DF1-910C-ADE0F7068819}"/>
    </a:ext>
  </a:extLst>
</a:theme>
</file>

<file path=ppt/theme/theme3.xml><?xml version="1.0" encoding="utf-8"?>
<a:theme xmlns:a="http://schemas.openxmlformats.org/drawingml/2006/main" name="2_1f0d7cf8-c5f3-40f8-b127-d69c3af2f987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Standardpräsentation_Direktion.pptx" id="{B9F91238-A4FF-4E0D-861D-15A5850BAE34}" vid="{C296B4C0-8C68-44DD-A51F-E31025F66020}"/>
    </a:ext>
  </a:extLst>
</a:theme>
</file>

<file path=ppt/theme/theme4.xml><?xml version="1.0" encoding="utf-8"?>
<a:theme xmlns:a="http://schemas.openxmlformats.org/drawingml/2006/main" name="3_1f0d7cf8-c5f3-40f8-b127-d69c3af2f987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Standardpräsentation_Direktion_mit Seitennummer.pptx" id="{B364C08E-ED9A-4970-8BBF-4A09AE6A089F}" vid="{821EC3FC-6BC8-4DF1-910C-ADE0F7068819}"/>
    </a:ext>
  </a:extLst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neOffixxDocumentPart xmlns:xsi="http://www.w3.org/2001/XMLSchema-instance" xmlns:xsd="http://www.w3.org/2001/XMLSchema" xmlns="http://schema.oneoffixx.com/OneOffixxDocumentPart/1" id="ca38baca-2d21-4838-ac00-82441016b5e3" tId="6648e55d-32f5-4060-a61b-8295033fc48a" mtId="a2c9b700-86cd-4481-a17f-533fe9c504a2" tname="Präsentation 16:9 Spickel" mode="NewDocument" colormode="None" lcid="2055">
  <Content>
    <DataModel xmlns="">
      <Profile windowwidth="0" windowheight="0" minwindowwidth="0" maxwindowwidth="0" minwindowheight="0" maxwindowheight="0">
        <Text id="Profile.Id" row="0" column="0" columnspan="0" multiline="False" multilinerows="3" locked="False" label="Profile.Id" readonly="False" visible="False"><![CDATA[6d4cbbff-f7c4-4972-b1b7-477fe0fa7d22]]></Text>
        <Image id="Profile.Org.HeaderLogoShort" row="0" column="0" columnspan="0" label="Profile.Org.HeaderLogoShort" locked="False" readonly="False" visible="False">iVBORw0KGgoAAAANSUhEUgAAAW4AAAFiCAYAAADWYDL0AAAAAXNSR0IArs4c6QAAAARnQU1BAACx
jwv8YQUAAAAJcEhZcwAALiIAAC4iAari3ZIAAAAZdEVYdFNvZnR3YXJlAEFkb2JlIEltYWdlUmVh
ZHlxyWU8AAC7AUlEQVR4XuydBXgUWfa3d2Z2h/H9fyuzOzuGBuLu2kl3ku6Ou7t7SEISopBADAsJ
EoITILgTgrvDDDC42+AzuAyS75ze271VLRFi3Um9z3MeSN1b1aW/e+659ieGtpOYkBAyrXaaFfnz
vXnw4EHfuro6Kx6PZ5WVlVXI5XLRZoFtU1VV3Qbbm0xNTZvU1NSafvjxh6Zvv/22WevXr1+Trq5u
E+zfpKmptQ3+XeHq6loYFxfncubsmb7kZxkYGBh6FzU1NVYDBw5s+u6775osLS1+5/P5KyIjIwtA
IK2qJ02y2rZ1q9WqVausKisrrcIjIqyioqKCo6OjCkxMTAp8/Xy3GRkZbeNwOL8bGho29e3bV6oA
d4YNGDAAC4HLLq6us/Ly8lzI5TAwMDD0fNzc3LZJE0ZFM/DMf/f09Jw1c+ZMLXJpDAwMDD2Pa9eu
9sWwhTQhVFTD2oO3t/e2+XV1jIAzMDD0PHJyckKkiV97bAAIJ4vFajI2Nv7Z3t5+O5fLnc3j8UYk
JiWOCAsPD3VydGQVFRWxZs2axVq9ejVr7549rDNnzrDOnT/HOnL4MGvz5k2sJUuWsEaNGsVyd3dn
JSQkpPJhfy6Pt9LQyPBndXV1qb8rblggxcTGjieXysDAwNAz4HA4heKCZ2Ji8jvGu8W3U01ZRaXJ
zs6uSV9ff4erq+sqsBFJSUmhdXV1rDt37vy/1WvWfPDmzRvyKx3H9evX/vTgwf3/N2bMGFcHPr8S
CocrLZ0rnOfRxsYNmuQQDAwMDIqNl7f3CqrIqYAg37t37//V1tZqJycnp7q4OI9Ag/+PiI6ODgXv
l3Xs2DGWl5fXB0eOHv2AHKbbmDtv7gdVEye6gke/vbmGUQMDg99zcnMZ8WZgYFB8PD09t1MFjs1m
N5EkheCPV6/+79y5c5Y7d+ywrK+vHw81CJpgU01JSel3Wzvbrebm5uPCw8Pzs7KynE+e/IURcwYG
BsXCzt5uNlXc+A4OcifcT58++b/S0hKLpMTEfPD0lxsaGW61sbH5TVdX992PP/74DkMlVKNeT0v2
ww8/NFmYW7zT09fb6urqMjMtLS1pxYoVjJgzMDDIJ+PGjQtSVlb+jSpkRkZGnSrcz58/+7+09DQn
S0vLfGdn5606ujpbBw0atFVFRXmrsbHxVicnp618Pn/csMxh+aGhoeNsbW2PampqCMSZep6dafhb
VlZW73g83tYw8MwXLlzICDkDA0P3M6KwEEVbQrT09PSajh071uHd6F6+fPl/3j4++VpaWr91pQh3
hIFX32RhYXExKipq3Jq1a34kl8TAwMDQdUyZMsVZU1NTQqD09fV/XrJ0qQ7J1qGEhoUdFf+99poV
i9UEnvtODoczMTw8fGR0dEyYr6+vdVpamvWYMWOsC0eMsI6NjbV2cHCwDgNCQkJGGhoajnR0dFyt
ra2909raWjD6UtqxZZm6uvo7qBXMmD5jOiPgDAwMXcOqVas0NbU0aeERNBaL9fPC+vr/R7J1KPn5
+cGyvGwsQExMTK6AIO4Eb3wnCOox7APenKDisSIjI7ddu3q1Xee7afOmD48dP/a37Oxs68DAwJFs
Nns1iPlDnB9F2u9STVVV9R144cvgPPIjIiKc6urqLJ48ecyIOQMDQ8eyZcvmH62sWJfERcjK0urK
6tWrO0W0ETNzM1qXQzQej3ds/PhxbknJSR/du3dP1K3w8eNHHzQ0NHx0+PChv40cWeQWEBAw0dzc
/Fi/fv1p+6OBp31p547tHRp/Pnr06If1ixb1B0Eeam9vv0NaOEmaYWGCDaVQ8Lxlc9hv4d8jxibG
W/z8fLdAYZA3bNiwxLlz5liQn2FgYGD4H8+ePf2rv3/AjJiYmLxhmcMSM7MyE0NCQvJs7eyWYS8M
ccHR09N7uG79uk4JjwjBhj7qb1paWlx5+vRJqwuKvXv2fLB48WJdEMG54JXTzh9E/dK2bVv/SrJ2
KO/evftg3ty5A1xcXeZKKzjaaijuGhoab0HIL9rZ2c1ITEpM3Llzpwb5OQYGht5KampqsDTRkGY6
OjpNCQkJnSraV65c+VF8YIyXl1chSW4z4A0PcHdz20ENvQQFBc0kyZ0GFIRDZYV72mN9+/V7BzWH
Bz4+PjNmzZrlSH6OgYGhN+Ho6CgRlpBm6LnOnDkznOzWaYwePdpK/LczMzNZJFnE+AkTnGxtbZcN
Hjx4y+AhQ7ZYWFps8fD0nBEXFxd49OgRmke9efOmDxISEov69/+vF2xkZATO8bv38rojIiLG8ni8
La6urjOiY6ITGzZsMCdJNO7evfuBiYkJ7TqEhucxZMiQJgyrDBo4qOn777+Xmq8lw/1s2DYXoqOj
A8nPMjAw9AZAXC5LEwWqmZmZXR0/frwN2aVTcXZ2pgk3itONGze0SbKIjIyMuRYWFrusrKxojYPo
5Wpqar51cXFZum7dOlqMOD4+fqTQC66vr3+vRSBAtEW/hfb9D99j1783LBZrM9+Bn1dQUOB47969
H6bPmGFBPS+8jsLCwvDz587ZGBoafuTq6vKRj4/3R9Ys64+uX78+YOPGjTYZwzJs0tMz0pwcHYt4
fP4aKGCOi4d6pBleU0BgwHRyigwMDD0dAwMDmgiAqDwEL3yXtY31LqiSzxs6dGh4bl7ehyR7pwNe
KE24VVVVmx3g8/PPP3+4bt3aAV6enuEgqseFXjUaHOsdeKNjSNY/3b516wM7O7sdmLZi5Yr3Em4o
WFYJjy/NUEThHN4NGDCAFqd3dnE+Rg7Rau7cufNBWnr6R9WTqm2CgoKK7OztdmG/eepxhYZT0x4/
fowZ+MPA0BsQn/IUPNXtJKlb0Nc3oAk3xtVJUotcu3b1g6lTp7KBY8L9UUhdXV1F3uiCBQusQeCv
YCiDbGoTUIj9zdzcQnT81pi5ufnDXTt3dEjbAFzjP1JSUtydnJzXiPetT05ObvdScgwMDAqAsZER
7eM3MzP7iSR1CyBKbfK4pbF4yZIP/QMC5gqPgeIdFxsbRJL/tLC+/iPy3/fi8eNHfxuWmVlkbGx8
lXqu0gwKnodQmOiSXTsUCwuLSupvTZo8mRFuBobegJWV1RXqxz948OCmOXPmdtvAkGPHftbGiZyE
54Oiu3HTpjaHAPbs2f2Bh4eHICyCxuVxL5KkDmNiVdWHFWPGRLBYrJ04zF34W0LDbWVlZe4ke4fj
6uqynPpbZ8+d7UeSGBgYejK2trZzqGKD5uvru5QkdwtWlpa084mJiQkmSW1i9uzZ/ZWVhwiOgbF8
srnDOXrkyAfDMjLY4AE/pJ63kZHRFZKlXZRXVDhif3vypwgLSwvR4Cj47U6d7IuBgUGOGDtuXChV
bNCwN4SNjU2Ct7f3mKysrFyStcuwtrFeTT0fOzu79+53Dfv+jMfAYfFkU6exa+dOXR1dXZF4W9vY
bCNJ7QIK19/heVwYP2F8ANn0p2m10xKoNRNzc/OfSRIDA0NP5/yF89jfmBYuoZq3t89QkrXLSE5O
phUmevr6v71+/fq9+l17eXkJeoE4OTmtJps6lfDwcFHc2dnZeQ7Z3C5iY2Mn4vEwbKSjo/Mantfr
73/4ntZrxdXVtVsblRkYGLqY/Ly8MKr3JjTsYrZmzZouj5u+ePHi/xmbmNDCDunp6YkkuU0kJCSE
GRgYrJ2/YH5/sqlTAQFlCc85KioylWxuF7jcGhRA86Q9I6HZ2dt3SCHBwMCgIIA3+4Gbq+s8cTGw
srJqc9/jjiInN2ck9VzAy/ytoWF9p8wx0pGEhoYKesXggJslS5ZIDBx6Xy5dvvxBamqqp42NzTX0
vKn3Bs3OzrbTh/EzMDDIGREREUniYuDr61tJkrucrVu3fIADaqjn4+bmtpkkyy0groL7aGJq0iEN
k+KsXLnyo8rKSk8oVNdQ7013979nYGDoBthstqhrmdAmTZrkSpK7hcbGRh2cjVB4PuhpgkAtvnv3
rtx63p6enjPxXOHfkWRTp3Bg//5+qqoqomelo6PDCDcDQ28DF9MVigCahoZG0+vXrzttzu3WkjFs
mJ66uvoj6rmZmJgcqq2tNSNZ5Aqc81tdQ/3R0aNHOr1tAH5LNIKTy+W+I5sZGBh6A3+8evVXFZX/
eW9oxsbG3RbfFqe4uFjP1NSUJt5KSkrvvLy8Fs+aNUtuBPzOnTs/qqmpNeXn53VJTxw+ny/qwaKt
rc3042Zg6E3MmzePNswczdHJcRVJlgs2b9400Nvbe7f4XN3wN85PfRfSNurq6g5nsznDKydOVCe7
dSm//PJLfyhMPJuamrpkUq6Y2JhU4X3AxtDbd24ziywwMPQW/Pz8nKhiiObk5PTeixd0FtevX/uw
tLTU1tHRaZ2R2BwrQrO3s7sGIj+A7NKjMTU1oxW4K1euYuYqYWDoLcTExBRSBQAtLS2tQ/ogdxZT
a6Z+XFMz1TY4ODgqLi52dG5u7uhJ1dW2M2fMaNcEUoqEl6cnTbhHl5Qwws3A0FuwsLCQEG7sj0yS
GeQULpdLqyllZ2czz4yBobfA4/EEXdiotmXLFkYE5BwfH59x1Gc2r66OeWYMDL0F8Ny2UwWgf/8B
TS9evPgbSWaQU7Dr4f+eWf+ma9euMs+MgaE3cODA/h90dXXfUoXbzMyM6VrWDrZu3aoaHR0dy7G1
rYF728hms+/Y2Ni8srAwfwX/f+Xo6PhKTU2t0cnZuZHFYpXFREdnx8XFchsaGoxfv379FTmMTO7e
vftVVFRUDXXoOxz3EUlmYGDoyTx8+PtXnl6eB6mijWZiYiI3fbgVieE5w33BCz4waNAgWkHYGkMR
xsUQlJSU/rC0tHwJgn8A/m308vZqjIiIaNTX1y8LDg5uNDM3a4Tn84f4fCWQr9lJpny8vc3CwyNi
37x922LBwMDAIKcsWrzIlM22OShtwiIfH59um6NEEZlfV6dmZ2+/H/tSi9/LrjAcPFVWXj6QnI5U
4Jmm4rOGwuDg1q1b1MhmBgYGeefgwYMqWVlZMTweb8OQIUOkeoUsa+tHGzc2/oPswtACM2fO9APh
vC/tXqJQYn9zbW3tk+Ax72OxWPtsbGz2gce8T1lZeZ+dnZ1gMeT2CD4cpyk0JDSanI5Mzp0/9zd9
PX3BPvb29vfnz1/AeN4MDPLM7NmzLUA4Xvbt1++tNA9baBYWFtcXL1qkT3ZjaIHx48eb6ejqSBSA
VlZW1/k8Xub0GdMNZ8yY8clvvz2QOpLy8uVLnxQXF3/S0NAwOD0tzS4sLDQThP2E8Dgg7Me4XF4J
m80p8fDwKHF1dRPNTQKFwXUPT4+FaWlpg8nhWoTD4YjW4HR2dhatfM/AwCCHrFm9WmJIO9XU1dVx
ytQpe/fsYTztVrJly+avQKDvUe+jioryo5zhwzNXrVr1Z5KtzRQVFw+E2pDgeCyWtWiB43v37n1l
aWn5ALejl75hQ0OzoRFpeHt7r/zfuaq8PXr0yA8kiYGBQd64dPlSf/FVyHE1FRCek15e3iWLFy8Z
QrIytJLw8PDp1Pupo6v7aGJVlQFJbhfgWe/CY+IzW758uWD+kajo6DHC3/L19R0lyNhGXF1dtwmP
gZadnZ1EkhgYGOQREGnRB4uG07bKqsIzNM/RI0d+0NbWFoVIcIm34cOzbUlyu8nKygoTHjs6Ojpp
woQJfkpKSoLfMzMzO/Ho0cP36q9tZGQk8NiFZmtrK3fz0TAwMFCwsbHZSf1osUFs9ZrVPWo2uVWr
Vn0VFRVdmp+f36khAPC2c6n30sXFZQ1J6hCwIVFVVVVwbGMj40OampoC0VZTU3tUU1OjR7K1idzc
vOHUc0aDwpwRbgYGecbfzz9d/MMNCwurIMkiVqxY8Z29vX0Dl8s9QDYpBKtXr/4BzvkOeKRXb9++
3akjCK2trY8I7yE29lZVVbFJEo2bN298VVhYaBcQEJDp5ua20MLCoqF///4Nbu7uLxwcHF6A4L8A
8Tytq6fX4OTk1GBpaVkSHhaWmZKSYgfbf6c+Ky0trUfwvN4rFDN69GhjHR3JRtTQkJAuX8GfgYGh
DWzatLE/TvJP/XDBq3uwfv06UZ/eOXPmfMXn8wUNbn5+fhPJZrkHB5Ww2ewDfX/s25SZOazDQhbS
+PXXm1+pqf3XG0YzMjKijVg8derkV6mpqdEgxPtAbF+9T1c/LAyovX8GDx7cFBYeNqOgoMB7x86d
yuSnWuTNmzdfJSYmZmppa0mINsbPa2trdUhWBgYGeQXErU78Awbv+t7KlSuNMT0kJKRRuL26uspa
sJMCEBgUlIPnzOFwdpNNnQZ40LQeOuAZb8Ptp8+c/srd3T1TW1v7TnNdLttjeNy+ffu+NTExeWFs
YrzPxdUVa0Yl/v7+mRkZGZnlFRWZ+fn5mcHBwZngzS/U09OTeS5QsFwVXBADA4N8UzyqeKC4142m
qqryFqr/DQMGDBD8raev33T71i2FaLjcsX37V4aGhgKPcsSIEWFkc6cBwphHvXc8Hm9uVnYW19LS
UqZI4j3X0dE+BYXkfihc6qGmU6atpV1mbGxc4+Hhsd/AwGA/iPEjbOSUtn9HGz5nqJnYkUtiYGCQ
dyIjI0dL+5ipZm5ufpxkl3tiY2MT8Zy1tLSa3re3RVsIDw+jzV0OQnwPBFciFKGlrfUIRHlRaVmZ
7/79+7+5evVqswXhwYMH+ri5uU0UPw6Ie7tGVoobHisxMWky+VkGBgZF4PDhQx/6+vrulvZRC83B
0WE1yS73gMe7DM/ZwsLiGtnUqaSkpEgsOkE1ZWXlx/HxcWWHDh38F9mlVRQVjfQVFgDu7u67sbsm
/j81NXXuwgULjP39/WPBY18EQn6jX7/+Er/bGkPPH86/7P79+0w3UAYGReP6jev/9Pf32yft40aD
arvCdBMDIRPMJQ5Ct51s6lSSk5PdxO+X0Lhc7i/z6ua1egi6kJkzZ/oKe33AvX88e/bsf3Jsbdfi
36ampg9INgGHDh78y8KFC5XDwsJiHR0dFxkZGZ3CFd6p50E1DN/o6uo+dnJyWpSbm9vqhk0GBgY5
ZM6cOR9Fx8SUaWpqSnzs/gH+CiPccP4C4QbBEw0P70y2bt06oF+/fhL3zNvb+5crV678k2RrNSUl
o32Eoo0ecWFhgSD2nJSYKPDsUXhB2PmCzFJ48ODBR0XFxZ9t2LCB5+HhwUtKSspOTEwoGzp0aJmf
r6/flClTTGqm1fQh2RkYGHoC8+fPVxFvFIuPj1cY4ba2thYM48bQwp07d1o9493tW7e+Be/1W/Jn
m4DfvEa9X/r6+k07tm9vlWhXlJcbJCYmDvPz91tgZWW1fvDgwaL4eFBQ0E8+Pt7DwDMe5uzkFC/c
npCYWEt2Z2BgYPgvwkmNhBYeHq4wwu3g6DhXeN7gZTqSzTIZM3asvZOT08lBSkp/BAcFvdd1wv0Z
Rb1f6BUXFY2cRJJFXLx08VvwgG3BEx5tZ2e3R09P/5n4nDGyjNog+cOPPzRZsVjP4LwnA0bk8AwM
DF3NzZs3vs3Ozrb18fUZ5unhMR+8uHXq6urrBg0atA6qzOuMjY3Xubu7r+Ny7UfHxsZGzZ07t0Mm
MJKGeBdBOB+FEe6wsP/18nB1dZ1BNkvF29vbh+rhwv11I0lt4sjhw383NDR8LDwOGgqtqanpTfC+
12lpaa2zsLC4CQXiHx3ZIwStf//+b0NDQ9c9ePBAoefTXrRo8bcJCQlRvr4+8w2NjNb169dvnY6O
zh4DQ8N18JjmQ60vav36de9VI2Jg6FAOHjjwLYhLpA2bvQdEuk0fdb++/bCb3jMbG5v54Fl6Pn78
6Ety2Hajq6tL+y0oRBRGuH18fG2E583msGkNeVTAI/YRX1LM0dHxvVdFLywo8FYWq6m01fD5g1hh
qOUGiP1BeL4HocA+CH+fNjAwoI2eFLesrKwQcioKxfTptZ6ubm57sFBr7vowTVlZ+Q8ej7cuPz+P
qWUwdD1FRUXf2tvbT9LS1m72ZW2t4Qevp6d3KyU1ddLPP//Ubq+ExWLRjg/V+mY9V3li06ZNopGM
ffv2bTp8+ND3JEnE2HHjVEEIaaKNZm5u8d7CjeTm5PiBh0jzvGXZgIEDsOB9zOfzDnI4nHJ/f3+/
5ctXmJSXlX1+4eKFv5BDCnj9+vVHM2bM+Hz8+PEmIcEh0+BZS/xGVmZmu869q1m1apUql8dFz5p2
Ha2xfv36v/X381u3desWxgNn6HxAVL+MjIqahN61tBcSDbxAQRcwqFof9PDwwI96MVThN7q5uR0E
sTmIVfLmXnZNTc27UK3MID/5XkAVn9bY5uTo2CVd6zqChw8f0oagjxs/jiZoVdXVX8I9vUvNI7Rh
w4blkWzvzf79+/4dFxc33N7ebiM854NQeBxUUVE5aGFpedDO1nZxUFBQeVRUFH/u3Lnfnjhx4hOy
W5vYtWvnvy0tLY8LzxvnUj977uwAkiz3jB49ykdNTU3qM1BTVYPCjL8xICCgHGoR5bGxseXg5Eyz
YlmdFm80d3Zx2UIOycDQOZSUlhjZ2nJuSfOwsQueo6PTxoSEhPiNGxtVjx49IvOD3rpt2yeLFy9S
jY2NiXdwcNiIVWvx4+FvwIe9e86cuSpktzYBBQRtgn1TM7PDJEnu2bJlK024ly1fJhJuuB9f4hqP
1HRq90cQ9LEkK43KyspvXV1cJs2aNUudbOp2vL29Rc8ICvomslnuCQwMxHaFN8Jzpxrc/2sNDQ3/
Jllp/Pbbg4/S09NpjcAB/v6RJJmBoeNJTk6OBO9L4mXV1tZ+HBISWrF06dL3rvJt2LDhW/BKKsQb
x9CUlZXvlleU+5CsrcbR0XE19TjWLJbCCEN4eFig8LxR0H799eZHuL2mpsbTyMjoNPW6wAOut7Oz
F4kBFHZHBAehkAHAcxLUkMLDw8vJ5m4Hrk3QXx0NamcKMSVBYUGBj5KSEu07UNdQfwzv2378v6qa
6pukpKQMeGaC9pq6+fM5UOscpaevt5bNtnmqpqpKq6na29k3xMbFet69e7fD2ncYGATk5+dX9+9P
H5KMVT4nZ6faxsZGqd7F+3DgwP5/BwYF1Yp35QPxfhMXG+tNsrUKOzs72jBuPP8HDx5IxIrlERaL
tVF43nr6+r+DGK8Fu4Hxbuo1ubm5nbx588bfk5ISRSMfQVRwalPRdcbHx1dTu+vBce7/8eqVXIiE
tbW1SADhec0lm+WWunnzVPT19WmiDaJ8cunSZUP27d37d6gJncRtWFvU09N7wbHl3Ogn9t1IM9Kg
eys5JaX65Mlf/kN+joHh/cnJySkRFwwDQ4PHeXl5Mke+tReo1vPBA6N534MGDXoTFhbWavGGGkI4
dX+0YZnDWt34VTFmTAT5b5dSUlLiLX6/pZmvr+/JI4cPf437XLt29e/UIeJQ+C3E7SNHjsyUdiyo
3QzH9O5k3bp16hjXFp5TTGys3Pf64fF4B6n3EQrO+p07d3xMkvG9/TgxISFLvCtqWwwE/G52dnY6
OSQDQ9uJi4vzBk+V5mGYmZmdrKura9X8EBcvXfwPeHzsyMjIdA6Hk66trZNua2ubnpCQEFFTM7XZ
5arGjR//DXieAg9GaKqqqm9mzZrVKvFeu26trngsPjAwsFUNd9nZw3kODg5dHlpZvGTJ9yDA96nn
LG44mtLHx6eCKhgI3Nf5wjxYG8rIyEjX1dWVCG2hwTHelJWVmZBdu4WQ4GDBDIhCq66usiFJckla
Wpoftaurq6vLnmXLlwtCWEIWLVr8pbm5xV7qdQnfQVNTU1ydKWDW7NkOkyZPcoB3McDJyanW3Nz8
pngXWvzbwdFh95Ytm9+rfYehFzN7zhwTTU1N2ocP1eyTS5ctE3h5zVFVVWXo4uKyFgRC5mop2KtE
X9/ghp+/f3VVdbXU6uGmTZu+FlY/haalrXUfqqytCnngx0LdF8RtGUlqFjj3syB6O8mfXQZ4bB+l
DR1qBoXGGDabfcjKyuox3HMsLB9bWVoe4rA5uSDuotV9qNRMqzHAVWWE1yp+38ULMfAK70ysquq2
+avBWz0gPBccXn/71i2aCMobbA7nrPB8sV0HHAjad9DU1PSli7OzSLSx8OTzeEtArLPxb3V1taYN
GzZIvLe7d+/6uLCw0IHL5e4XH4GKi0ZMmjSJmWOcoXWcOn3qSxAM0YuKht3rFixY0KxoP3v29Et4
UatktbjLMlwOCzzzYnIYGtNnTP9aT1+f1rUPhHUvSW4WFsuKtpiwhYXFfZIkk8VLFqtjoeLs7Nzt
3QfvP7j/6cGDB764evXKp2RTs7i6uEylXq/QjI2Nr6WkpEwVF28VFZU3QUFBxUePHnmvmPfhw4f+
A8dlh4SEpIPnWAzHWuvl5VVna2uXXlBQwH737p3U454+c/p7rDkIz4PNYXd5IdkWZsyYwaMWhBER
EaNJkoiYmJhy4f3Fgra0rNQBt+/ft+/v6urqgrCfm6vrekFmKUDt9KNhmcMCxPu3QyH+O8nCwNA8
UVFRNdSXR1lF+XHt9OmCpcBkgR+/h4fHXnFxaK3hfp6enrsOHNgv8bGPGDHCmPqhY96srOxMkiwT
b2/vIupvoEcDXnyz3eGgABGsBhMYFKgw/b6FXLh44e/Gxia0Ggreq/T0NO79+/c/gkK1Xvz54N/g
Qf4aEBBQBd6d1AWCkf379w/Oz8/zwJCXPZe7BoT6+qBBg2TWqDB+bWxi8mtsXGz6m7dvac80ISGB
tjq7f4D/MJIkl7h7uE8XnivGr48cOUzrb75q1arvwfkQOCsWlpaPoUZICyUOH549Gu8zmqur67x7
9+6J7seJEyf0Zs6YodfY2KgH2/8zZ+5cUdsMvq+jRhX7kqwMDLJZuXKlCXpiwpcHX7b8/PwWPyxf
Xx9abA8NF6AFz31pXFxcwsxZsxw2btzoUFJS4hAbG5trbW2zVHxYOpqLq8ve69evSYh3RkZGGTWf
jo7O/YX19VI9OiF1dXU24kIFXmEiSZYKj8cTfKR+fn4KJ9xIYmLi12w2W+S1gfcnWozh559/+ig6
Onq6eA8hoWFDJniHT5ycnZ8MGDhgDdQ81jg5OT0BL/DJgAED3ojfy9YY7sPj8/aOHTdO9KzMzEwv
CNNxsNb69evleuCNhYW56HyhwNpFNosIDgoWvJvYo2d4To6Eg4PT1ELBuAjvBRoUfqfgPdsF7/+T
QQMHCcKGuPTakCFDXhkYGLwS/pajo+MJcggGhuZxcHQQLa4reHmcHPc+e/a02fhjbEyMwKOg7mdr
a3tg0uRJUuOxQqbPmPG9r69vI7V3AVpgUNACkkXEwQMHPrK2tj5FzRceHl5DkqXS1NT0kbGxMa3q
Cee1mSRLBbx0Qd9iKysrhRRuZOzYsd+A4AruFXiL88hmEUVFRQHW1qxfqfelsw2e3d6nT598OXLk
yGHUd4XL5bYq7NVd3Lx540sUZOH5+nj7VJEkEfCuCIQdxFjivRWC7y8UmmuEx2mNgZC/CQ8PW7N4
yRKmiyCDbGbOnGlCHZKrrKzcVFExRokkS2V+XZ0K9vagvnC2tpxF4KW3qrEJB5eMGDFiEVW80QPJ
yRkuUUWsGFNhS+3eBt7Jm/MXzjfbUMliseYJ86Npa2u/OXP2jExPHYRb8HGBp9piPFyeaWhY/3F6
evqYzMxhUWQTjWvXrn4ty/PuDEOxhprWZPAyRb1mcNuYsWPDySnJJbW1tbRRrEOHDk0jSQKuXLny
PXrLeC0FBQUyZ7uMjIzyUlNTa1Pbj9A0NTXv5OXlepFDMTDQ4fP5S6kvjIuLi0wPQoidnZ0o/odm
amp66vr1a38nya3izdu3gqok9TggnHcuXrooIbDooVHzefv4ZJMkqWRmZrpT86OB5xNIkiWwtLQU
DNzB+OLC+nq5GR7eGcA9pt0XoQlXxpdlWKCDl4mF4GFPT8/D8O9Y8DbHOjs5jcXJvOAZnaV6qUIT
r1nB+3btxYsXct2bBAoamnD7+fnSxgIUFxcL0qFGIbP7aEVFBXfwkP812Ovp6T+G930GhkLwb3V1
9aaFCxY6JicnO4aEho61t7c/K16oYrfcvLw8CW+foZfz888/fU/1CPDDmzN3TrPe9qXLl76EF1u0
T98f+zaVlpbakuQ2Acf6O4j+deGx0LArFUkWUTxqlC21qm1ra9usZ3z8+PGPdHR1aOESdw+PAyRZ
grT0dFHjEPx+s6EYRcfc3EIgHOLm6OAwesSIQkcQkEAQk7GJiQlj/f39E319fR3XrFnjGBwS8uWx
Y8dk1lpevnz5UfWkanNjY2NaaItqWKsqKMjnkV3klvyCglzqeefm5tKE29XFRSDc5haSsW/k9u3b
X1pb29zBPPje+vj4NG7evFkQ+vDz9xfU7lRUVJp+//030f28efPGR7NmzXaEAvAA9V3H7ys9I30i
ycbA8Kc/RURECPqbCs3BwaHF2GNKSoojdR8bG5t2NaYUjiikDXIwNze///r1awmBYFlbiwQeX+wp
U6dySZJU4AOghUvwQ8HBLiSZxrZt28Dh/K/HidV6EH6ZAqXogHdMuy9Cg/s+hmRpFytXrhqsqqr6
RNpvBAcHy+waJ0+AUNOmTsjLy6cJd3Z2tkC4PTw8pLaJQLrou/Lw9Fh06OBBUQ0DV2USpsXFxUrU
Ardu3fJRcHBIHrUGhJ44nJPU8BdDLwRE97Dw5UArKipqMfYILyvtpQ4KCioiSe+Ns7MzzeuGqqjE
Cw2/O4yax8XFZTpJksqECRPsxLutgXCUkWQJwIsXnYO/f0CzoRhFJnVoahr1ngiNzWZfIFnajZur
q0ThoKend+rAgf3/IlnkmviEBNrUCfCO04T7xIkTA7DdJSAgQKpwQ+1F0HCJ3ScvXrpICyHW1tYO
FrYpwT2/c/XqValOQmRk1HDq+6uqpnp/7dq1rRqExtCDOXnyl+8xbil8MQwMDZuePXvaYpza0Mho
jHAfNPAE2j1sGarmUdRj2rDZS0mSiEX19QOpMUB46VtsSISCiVYgQDX+Pg4YIsk0QNSrhPm0tLTu
NzSs75Fe9+7duwZidzzqfUHD+P706dM7pP9wVFQUTfhMTU2fwPMzJMlyT0JCAi3GDedPE26Ew+E8
cZQy3/v169e+F8b68wvypXrJbu7u64XH9vD0nE820xg3bpwv1hKF+dCghtwhtSIGBSYmJiaA+lKw
OexWVWMjIsJF03KinT9/XuKlbiv379//O4iq6JiGhoZvpI3Ag2q+SIhRaJYuXdpsQ6KPj0+mML/Q
srKzEkgyjVmzZxlSG9I8vbxa5XXPmTNXOTkpWWKBXXnGyclJapzbysrq9o7t29vt1YWFh4mEz9LS
8tTKVau6dY6UtrJ3716acA8fnpNLkkR4e3nNA0GXmO89KTlZsK+2tvYTcI7+TDbT2LBhw2ATExNB
OAm9ai6XO/H582ei972qulpZR0eH1hsFnJAniYmJClFjYehE3NzcaD1DwEuidXmShbq6Om1k4r17
d9st3IiLi4vIC0EbP2G8YPgwFRAckVeMFh0TLVWEhcAH8g9dsQE/8AGcIckSmJmZiQqG1nQNPH/h
PE4TsB9HxpFNCkF5eXk0tQGMaiAoe9avX/cNyfpejB03DsoAq3Ph4eH5U2um9iGbFYbXr1//o3//
/8WYA/z9JWYxXLR4kZ20ScmCgoMFDpG1tXWzYwKgpmqipq4mEG98FuDB71m1apU+plnbWG8Q/jYa
ePBPqidNUqjCj6GTMDc3p8W3lyxd0ioBDgwMpMW46+rqOkS4o6OjadVrZxdniY8lNi6W1s3P1s62
2Tg34uHhsZC6D3o406ZNkxoSgKqvqGDAj6msrExmA+idO3e+DA4O3oN5R40aJdf9ksV5+vTJn3k8
nszeH1C43Z5aU8Mh2dvM9RvX//zixQup3qaiYGRkJLofhoZGUqefraqqciL/FZGVlSVoQzAzM22x
G19RUZEJhpGEv6OhqfHG1tZ2Dva+EW7D9zAhIaHFqR4Yegkg3JQX07AJvIxWfWggZh7C/dDi4uOa
9Xpby949uwdSX1jwQCRGO545c5oW54aPq8WlyebMmWMo3j+WzeZsIMk0Jk6sol0bVGGlfrAL6+u/
cXB02IMfFZzD9dNnTiucSE2ZMsVQabCS1N4faDiCz8/Pv/LI4cPt8r4VFQcHR9G9cHF1kWhzkYW3
t7cgVKKuodGqucahgPwWnIuD4v3dhQbf6b5ff72p0IUgQwcBHtF3VJHU0NCQ2h9VGg8ePPiHnp6e
aF8Wi9Xql7oloHotEhJZs/qBNyj6bSx8yOZm4fP5tPUaBw4a2LR8xXKJ+SUePXr4D1VVVVE+J2cn
WuEB1/5FVmZWqo6u7m1Mx48tJSXFnyQrHCUlo+PFVx4SN20d7dvu7u6p69ev+4Ls1iuAwn6X8B7A
+9PqqRCOHjkCDkh/7PXU6u/i3Plzf46Pjw8yNja+Rb33WDssLS1lpnhl+C+TJ0+hNb6AR9HqFxOx
trYWhR9UVFRez5w58zuS1C5AuEUNn9jjBarbEmIBHq7og8IuWZcuX27xt4dlZNiJx3T5PJ7UMAt4
2aI8UEBdSAVCQ0NTXV1c5sDfN6hdtHz9fJeQ3RSWCePHJ8EzlOl5o5GaxdPAwMDKZcuWDyK79mig
QBO9i3Dtbfo+sBEd19Ykf7aakJAQWo8te3v76ySJgUHQ24Im3PBitqkv9qxZs+yo4Qc43lqS1C7g
hac1Pm7cuFEifu7q5kqbtGfc2LGtirFzeTxa10ANTY3Xe/bslhD9AQMGiAqG5szM1HRJaVlZj6jC
LliwwBRqMgephZIsw4La3cNjR25urusfr171WC9cV1dXJNxQI22TCIeFhWWC9/ya/NlqoPZKa3fq
iDESDD2IsPBwWldAeNFaFY+j4uvj0yDcH7vmFRcXSV0UoS3ExMbQGj59fOlzRCD6Bga0POD9t0q4
k5OTo6n7oQUFBZeSZBG2travxfNRDUNM4IEvGV1S0qPijps3b/pzSUlJMpvNviVeO5FmGCYyMDC4
4efnV7lg4QJBb4ieBAivSLihMG+TcF+8dPEfJiamp2umTjUjm1rkt98efKGlpSW6v1iILl26VGH6
vjN0AdnZw2nil5Wd3WbhXrps2b+pMWnwwF+nJCdPePbs6Xt7YcnJKRHU8wKvTqL/LFQnaeeenZ0t
kUcaBw8c+LMl5XzR9PX17z169FB0vmvWrvmu/wB6Q6bQUMw4HM6thIQE56amph7bWAQC/kl+fn4w
1H4ODVKSHKgjzfDZ29nb/5yUlJS6f9++f5NDKTQ6Ojoi4Ybra3PYY2JV1b+hJvMP8meLlJeX02vB
xkZPSBIDw3+Ji4+jiZ+7u7sHSWoTVVVVpuAliMQQxc3CwuKXrMzMEPA62izg8fHxtJc3IiJCokAZ
NmwY7dxRyElSi0RERpZQ90VLTk4KIMl/ysvL0wMP/ie4BpxWU7Auopmp6S0ej7dixIgRwZs2bfqE
ZO3xYHe+adOmaYJHPR7ux63WhFHw+cP78MLF1XVlcXGxy7t37xQ2lALXLFpIQU1Nrc3C3VaGDh1K
m9jKxsam03+TQcHw8/OliZ8th/PefbEnTpxoZmRkJNEarqur95Rja7sdPLcJUKVOUVFVSdm7Z0+z
DYlTptAbTUEwJUS5qLiYdu4e7u6tFu5jP/88kLocGhrfwWE/SRZx5MiR/xs1evT/zaur+7/ff/+t
14i1LMCL/mTMmDEuUMCv0NHRbrYhU2gYPjMxMbkRGxc7YeWqVQPJoRQGandZGza700XU0cmRNiAO
B5uRJAaG/4KCSH1JvLy83lu4kYX19f/29vZeIW0+ZqqdPPlLs7+zaPFimnCbW1hIiDKXa+9CzcPj
Sop7c9ja2tIG5AxRHtK0b+/eDukV0xuYVlPzRXpaWoiFheUK8VGpskxVVfW1p6fndqi1uJDDyDUV
FRX21Dg/l8vtdBFlsVii0AxaUlJSOkliYPgv4AnRhDsyKrJdwi2koLBQKygocIWent4t6qo1aP0H
DGh6/vxZszG/2un0lUf09Q0kRHnEiJG0c3d1cWmTcE+cWOkh3vgWERHRIYOIehu7du3qm5iQkGJp
ablNfEIkaYZeOHiyl0NDQ1NOnzktl7HwgwcOfGFjbXNaeM74roCQv1cosS3AfTlPvVfJKSkd8k0y
9CBUVFRp4jd0aFqHviTYwDV37lwH6ix08GK22NiSn5/fonAPHTqUdu7BwUFtEu5nz57+2djYmFbd
h2rpJpLcIbx586ZHNNC1hZqamr5B8CzAczxPHdwlzVAMjU2MX4CAj1+2fLnc3KtFixb/287ejtYd
FGpop588edzpjdFw30S/iaHGC+fP65EkBob/YmNjU0t9OQsKCjq8dPfw9KB9ADwer8W+3jjvMXUf
ezs7CVGGj50m3FClbJNwI3w+fy31GFCo3CNJ7WZ+Xd0QWzvbW+TPXseZs2f+PGXyZCs3N7fZBgYG
LcbDdXV1X2ADaGPjhm4V8LShQ0PgXGhtNUOGDHkyYcIEI5KlU6FOsYwjk8lmBob/4e/vT4unjRk7
psOEe/++fV8EBgauoIYj8P9jx46NIFlkkp6RnkA9r+CQYAlRFg/zZGVltzkW6CvWOIurjdy5c6dD
ekCA977P1NT0F/Jnr6auru6LvPy8FBxYQh2wJc3gub7w9vFJPn/hfJf2RBk5cqQz9iQSnytk8ODB
T1KHpkrMUNkZHDt2zIz621ZWVsyISQZJcO4F6otSO23aewv35MmTbdLS0zX9A/w1o6OjC0zNTK+L
x5DtudwzraluBgcH0wQVu/6RJBH+/n6bqHmgEGrzuQ/PyaH9Dtr+/fvaXXiVlZXaYxzX0dGxmmxi
AH7//bc/p6ena3t7e6+kDjIRN3xv2Gz29fz8/HYvztESkyZNcoZC9idpYR0oeG8XFRWZk6ydDtwb
8d5UTFdABkngxaQJd319/XuLFrz81fjyo2BRjyk0NTW1J9OnT29VddPamlVB3dfZ2YlNkkRYWdFb
35cuXdrmc3d1dZUQ7oMHD0g9ztGjR/79009HW+UF2traLsFjpaWntVi76K3MmjWzn7u7+wRcaED8
GQitX/9+ryMjI1csW768w73vzMxMXR8fn5+kDbTCCbc8PT1n79y5o0vDNnFxcfHU84Dvs92jkBl6
IKqqqjTx271713sLN3jatKlQqYYxzuSU5FZ7LuhpUPdftmyZxHnBSy1qfcfC4t69e23uI+zo5CTq
NYAG1eImqBFI7fGSX1CQrq+vv2vOnDnNisjDh79/oaenJxguf/Dgofe+n72FrVu3fh8QEFCJBTv1
WVCNw+FcmzBhgi7ZpV3A89O1tbNbDk6GxJQG2AMKaqGHJ02ezCLZuxS4TpojMXToUKYrIIMkhoaG
tK5Hd+7cfu8W7C1bttCqeWjq8DGGhoWuqq2d1qZlsKjnhTFRnGaVJInA0YzCPCYmpm1uxKmZVhMu
3lXR3t7+BkmWYMXKlXpYhY+IjFhDNkmltLTUAY8FQtTUk4fEdzQzZ8783s/fb5W0dTDRtLS0Xqem
pgaT7G1mzpy5//Lz85uprKwsIdjYe8Pc3PwwTph1+9atbntmbm5uovAfvmtz581jepQwSAJCJXp5
+/br164W7Ddv3vwZPVbh8czMzH4pKRnd5oV2cXg0Nf7JZrMlzmvPnt1q1Pi5sbFxmxoBa2qm2ahr
qN8T7i80qD5LTDZFBYe/Yz/llStXyhyoI1z93srKiukR8B5UV1e7GhkZnRF/Nmi4Knp2dvY4krVV
nDhx4ouwsLB8KOifSzsmfAO3w8LCXaG22e2FrBHFYYHzfUo2MzDQAXEVvcDq6urtFhrq8aytrd+r
a9306dNpnrulpeVukiQiKTlJ4NUKzdnZuVWNOAvr6wcEBQWNg2uV8LosLSzPzJ+/oNmPV9jHNiws
NJ5sksDTy0vgNdnZ2THC/Z6cOXvmGx9fnzm4EAH1GaFhLSkuPr5V4j18+HAnKECviTeSo+np6T1N
T08fsW3b1k9J9m7l6NEjatR4O7xrHTJFMkMPBD1IyovSbqFBsRIeD4T7vY4XGxubIzwGmq2trUTP
DG9vb1osEPK02Ijj6+u7U0lJSepUrVA4PF23bp3ESjjiCFfdAS+tlmySwNDQUBCft7KyZIS7nYDw
pmpo0ueUQUPxHp4zXKZ419TU/MvFxWW5tK6H2IDu5+e7ZcHCBe1exb4jiYiIyKSep6+PD9OwzSDJ
vXv3vuhHebF1dXXb3eeYx+OJjmdiYvJewgXHEPTIEFp4eLjEC4wjHKl5QsNCWxyK7OjoWEfdR2hs
NvtIcXFxqz5ibW1twT7NefjCBl+cxIpsYmgHWVlZ1uoa6k+pzwwNY+Egdm4km4i0tLQgYxMTqWER
AwOD2/Hx8W5v3rz5C8kuN9iwbURhElU11aYTx4/3ihWGGNrIurVraSEJENp29xmlrgNpavp+wm1h
YSGKPeNgiF27dklMzo9hGGEebFjav39/ixP4jx07littIdbIqKhWrZy9bfs2M2GVG5dWI5slEHrc
aODFt3oCfQbZ5Ofnm0sTbyhIX8+aNUuwyMCWLZv/5e7uvkxaf2z00AODArc0NKyXywWPc3NzvKnT
5UINUuoi1gwMOJ+1P/Xlhup/HUl6b6izxElrVGyJNWvWqFH7gYOISzTQXLh44Vvq7IM4ZzZJahEu
l7tfuJ/QlAYpvQavLo9kkUlwcJCoj609lytTuHHdTmG+4OBgmbFwhraRk5vjqKoqOYEVi8U6VTNt
miO8B7+Kp6GBuD9NTk4Ke/nypdx52cju3bs+t7S0Ep07OgdlZaWdPpkVg4IC3gltkIufn1+b5/qg
cuvWLVWqR6unp9fm0EtgQABtAAIUJhINNDk5ObQCh8PhSDReymL+gvnGgwcPlvDc8LytrFhHoOod
2Ni44V8ku4i1a9f+CwRirzC/t7e3zIYjDptTLMzn5u6+l2xm6ACggM2neqZCk7VCD3iuZ+fPn69B
dpdL4F2aSz1nBweHG+/evZPLQoZBDgDBO0R9YaKjozkk6b3Iy8/nU48HHnebQy/wodFi18lS5iL2
8vKiTYzl5u7WptFlBfn5SditjHoMoaG3M2TIkOc8Hu8B/LtMVU11mZWV1UXcRu2ZgCMuyeEkSE5O
9hTmw77cGzc2fkuSGNoJCpqnp2ej8P7KMqy1BQQELF9YXy8XPUZkkZubO5Zaw0QHoqysLIgkMzDQ
uXr16rdq6mqiFwb7X58+c/qfJPm98PHxofX0wCHwJKlVwDl9rqWl9Ydwf+wRsGnTJokGGjs7O9qg
oWEZGW0ucOLj44e2tNhDc1ZQWOhJDiXB0aNH/omCLcwLXvxkksQghREjRlgXFRU5vnn79nOyqVmg
RvSNoaGhRK1JaPhcg4KChspraETIsGGZY3FSM+q5+/r6HSDJDAySxMXF0kISOFiGJL03NmwbUSgB
LSMjo03dmfLz88VCILYSoxixwFFVVRXlwZ4bv//+23sVOOVlZeE4yIH6m60x7M1w7fq1Zlv8LSws
RF6hnp7eHw0N6xmvWwbgdTrp6Og8hRraVRDwQLK5WdLT02Ol9c3GwVFlpaVpJJtcAu/r5+EREdPF
R+2amJg8rZw48T8kGwODJHwHh1PUl8bX17dds9jt2L79W6qXiV7PyZO/tKk7E5fLpXUDDAwMlDin
lJQUmrjz+fx2FTizZ8/+wcfHew11DuSWrDWFXH5eXiR1H3d39zkkiUEKdXV1FpZWVk//28fab/Oy
5cu/JklSQW8a3pez1HuMBrU+uR60snPHdiVbO9sd4oXOYCWlp0PThlqQbAwMkuTl5RlQS3uMq02Z
OsWEJL8XsXGxo6kvop2dXZsE9fr1a5+D9ysKk2AD1NSpUyXOCQSQJu5eXl4dMnvarNmzdMPCw+ZB
FfxSSyEUEPoWC7mz587+xcDA4IZwH/TSKyoqbEkygxQ2b95sYWFuLqgBmZub/xofH69EkqQCNTSe
ePdO8Fr/wJAbySJXFBcXB2hpaUn0fIF34+nkKZOTSDYGBulwbG3XU18c8FxkTqwki1mzZok8ooMH
DnwOInWXesyEhIRsktwqoOpL86RNTU2lnhN4u6LfQa9l+vTp7WpQFefCxQt/mTtv3sDy8gp3N1c3
dy6PR1shB38TqvatKuSG5wwvo+4LhdnNX3+9KZeiIi9MnzHDEmpuAvHW09N7tmDBAleSJBUQ+APU
e4yWk5MjV10w58yZ87Wvn+9S8Xg2mqam5tPQ0FBLkpWBQTpl5eW24gMUQkJC4khyq4hPSBhjz7U/
Sf7EoeQ0bxu8iqcnT/7SprizLcd2HfUY0kI3c+fOMaV6WMbGxk87ewQci8U6Rz0vlrV1qyf+Wb9+
Hc3rRgsPjxhNkhlkkJk5LFj4jsIz/iMnN1em5104opAWkkJzcnLaQ5K7nYyMYQlQC3gmfo5oRkZG
ZxcvXsyINkPzvHjx4nNra+uT1JdHV1f3xoYNG1otfsnJyWPwo0LPMy8vzws8Xleo6olCHGje3l7l
JHur2Lx5Ey0+jmGcRYsWS3i1bm5utALCxsZmPknqFGqmTTMQXxQiIMC/Tb8ZGxMTR90frvOPlatW
GpDkVnHixInPlyxd2qs8dUdHx5nCewbv7E2o4Um9/qtXr/4F55kRu8dNp06d7NbG4GnTpmk7Ozsf
Eg/loOH77eHhsfzI4cNMQyRDy6Smpo6iNorg/xMTElrlbd++fftzL2+vWqqQWVlZ7VHXUKeFSExN
TZ/u27u3Td62n5/vMOoxLCwspMbHxb1fqBJHkqROAbz+adTfw/s1d+5cmd0ApXH+wvm/WLNYNK+7
rR5hVFT0aBcXl17lqW/duuWf+C4J71lQcNBKkiSBh4f7JOr9RcvIyOiWcAmI8eeRkZEVWECLnxMa
9hyB9zZCHudKYZBDamtrDVTVVGkvE3g1Z3///bcWXyDYV4nH4/1MFX1p1vfHvvDBpLd5onsLSwua
IAcHBw8nSSJWrlypSp3pDWc1vHT5crv6nbcECAetUGJZWT1tampq8wdXPKo4jnrv0AsbNWqUF0lu
EfjYzwUFBbZ7HhlFIyIiQlRbwWdfWFgotXF34sSJJuLvJseWs4QkdxmlpSUOLGvrK9K+E6ylBgQE
bFu9atWPJDsDQ/OsWLHic3t77k3qi4R9oWtqapptZPvttwef+/n7x+vo6EiN0YlbSEjICrJrqxkz
dowtdQgz9stes3aNhCDDsUdRf8vKynIjSeoUQAxsxT9AHx+f9wrN/PHq1V+gkKR53RwOR9RG0ByV
EyttUeihoBpFNvUasGeOoaGh6L7Z2dnJvGfmpDeK0IwMDe+SpE7nwIH9X4eHhy/BnkPUcxAa1CDv
ZAzL8GCGsTO0CW8f75XiL1NMTMx4kizBo0cPPx9VXBxvamL6s7R5IaSZp5fnucqJE9v8Yrq5udEa
Ja2trReTJBqwXdwr79Qwibe3Fy1MggZi3qYwCZXRo0fTYt14X6dMmdLi8UDwBffH19e3XfPIKCrw
nMup92zMmDFS7xmHzZ4vzIeGhd2OHTtUSXKnUVCQb2VubkFzioSGsfbg4JDqqurqz0h2BobWkZGR
USjeQAKey8GTJ3+RENnp06ebgkBUQNX8irRGFTTwFH/CrnrUba6uLuf279vX5oYWnMODupADerhQ
HeaRZBGTp0xWpfaEwQ9iz57dnRomgeukhUkMDAyeQg3kvT2m+/fv07xHNFtbW6mFlBCoEekLl4JL
TU1970JDkZkzd84gajc6eC7rSBKNiIgIid4lsXGx/iS5w3n58uXnCQkJFUpKShKxbCxgeDzuT1DI
tDjVMAODBGlpaS7w0ku8WFwudw94MkuioqKWeHh4LIFq5kYQlbvS+pkKTVVV9WlkZOSoWbNm4Yg1
QWMQvqAODg4roEr7Xi34/v7+tPCHjY2N1L7brq6utHyWlp0bJlm/vkFVfDgyn8+XKhhtITQ0lNaI
pqOr88fdu3dl9hbBRkzMh/Hdo0eP9NpJ9W3t7EQ9oXB5vRMnTki8bzt2bNcXdzbgPW1T76bWMmrU
6M/hu9kurTaKy6GlpQ3NOHrkCBMWYWg7c+bM4Whpa0tt2W6LYSw8KChoXUlJSV9y6D8lJiZGwgf0
dHhOzqhr166+1wuK8zUYGNIH7URERko0SiIsFouWLywsrFPDJGHhYbSwBlpcfHwGSW6RsePGDQLP
cDHcM9o+ixYvMhX/2MErk+oVJienpAjzstnsm2RzrwRqgbSCOysrS2pPKDMzM1qcG2o0Hd6gO2XK
lEHwPC5TfwcNCw0XZ+dtM2bMEH0nDAxtxsvba5v4y9UWMzAweAYe36RF9fUS1b2CgoJ/Tqya2K4X
dPjw4eL9m5+BlyIR/igrK+NQGwl1dHSwj26nhkn4PP5i6rlhF8j6+vpWebzl5eUuOOIPROTZmrVr
JDxD3E49NnhuEl4hiLmLioqKqNANCQ2ZRJIUBijc9TOzMq3In+1i9uzZtHfAzc1NaogJhVqYBw1q
Zh3aQJmfnz9I38BAIp6tpaX1DJ0JDIeRrAwM78f69es+j46OzoCX94r4SElphuIEL+BdqF6uyxk+
PBKE6v/IoToFlrX1L9TfB69Kao8N/Eip+ZydXTo1TIKAuNIaQk1NTZ+RpGapqamBWo7WHygyI0eO
kOoVWlhY0MTFnmtP8wpHjx7lB4WTSLRx8qtly5Z3eiNbR1MzbRofu59CAd3ucAX2xjAzMxfdM0sr
y3MkiYaLiwvNM8eZAm/evNEhA5dQtDU1NWltFGjwvZyrm1+nRbIxMHQMR48e+bisvNzAz883w9jY
eBK83HscHR1Puru7n9Q30J8P/5/k6eUVNXLkSIPNmzd1yei8CePHe1JDBtiNCj50CXH66aejtImn
0NLS0jq9kQ67JFJ/08zMtMUqd0PD+s9BlAUfNofDufny5cuPSRINPp9P6/1gZm4uECGsxYSEhi4W
n+DK39+/2QZMecbe3n4xthWkpae1W7zBARHE+9GgNih1qbqxY8eKFrAQWnFxUbu9/oMHDgwSb5DH
9xecjZUbNmzoVSNaGXox9lzubupHYGdnL9WLTk5OpoVTDA0Nn509d1aqIHYUe/fuNaX+JhoUdi32
305JSRE1PAYEBOaQzRJoamrRFptAEXJ1dd0InjUtPosG13tz3969CjuP99SaGlXsFYMFc+GIQmey
+b1wc3cTFXhYowFno3HLls20kNnJk798jKE06j0EcZXabtIWnJycaO8rFkZ+vn6jf/vtQae+iwwM
ckNpaak+dQQkNuqUlZXxSTINvgOfFk6BWkOnzk2C+Pn50Va+RwMvudk+1Ldv3frc1MxMUDPAjxqq
zjInRYLqO024ZRl4/c+mTJnSITHi7gREbyNeD9Sc7p47f+695+bw8faWuG9w7Bt79+yhtT1YW1sL
fk9oLBar1euRSiMmNjaZGl/H99XJyXkYSWZg6B04OzvTpkk1Nzc/SJJoLFq0iCbwGIOfPHmyKUnu
NAICA/2o54cWFRXVrHCnpqaK9rFhs5uNh3t4uNOERZrp6Oo+y8vLU3jRRkaNGiUKX8TExLz3Yh25
uXlSCzw+n3dj584dIvGuqKiIpAotevv1UhrYW8PGjY2faWpq0no0xSckyJwzhYGhR9LQ0KBPXWkG
P7CSkhKpXft8/egTPHG53C7pEpeZlSUhEDEx0c0KN3h+ogZUOM9m4+FGxkYHqccWNxsbm/MTJ07U
JtkVnrt3734M3ragJ40Z1Erg7/caRZiYlCQxwEZolpaWN6BQF0yPim0Ltra2tEWwHR0d32tVHCiw
06nHgWdzE8ScCY8w9C5A4GhijNN1Pnv2VOJDuHT58mempqa0Rsng4GCZceOOBEeaUn8XzdXVpVnh
hg9a5JUZGRnJnFPk+fNnn4GI0Y4tNJwPJiIifPTq1at7XGMXi8USTWsA99ePbG4TI0aOHE69XxER
EeepTsAgJaU/bO1sG0HEsz08PGm1OgxfZWdnt3nyMw6HQytkAwMD5WqBBgaGTmfRosX/UVNTe0X9
EKKjo6V+CBkZ6bRGSRwWv3bt2mbXIOwo8vLzM6i/jWZnZzeNJEvw9OmTz7DbmTBveHi4TJGvrq62
wrwYAhoyZEiTnq7uMxC1vZGRkZmTJk36fyRbj8PN3U1UGHp6er5XL5nU1FRagYrtDulpacMGDhwo
2tacQcH4asyYMXrkcK3CxMREtD/Gtjdt2tTsUmoMDD0OL2+vauqHpK2tfXPvnj1Sq51cLpfWKAlV
3y6bojMmOlqicZLNZkuNwyM7du6k5c/KzpY5wrKxccPHw4YN+xcUBP+KjYv916FDB3usWFMJD4/w
Et4fCwsLUR/sufPmqcC9PaOro3PbysrqNpvN2eDv759dVzdPk2QRAbUamnD7+HgLCsjU1KHeUMu5
R02TZU7OTmcFB2sl1EIB3lepXRAZGHosGzc2/kdLS4vmbScmJlaQZBpVVVV61AFDGAevqKiQ2uuk
M/j5558MxIelY5e9e/fuScRm4bp+hCp7PjUvfOA9olGxIxk1apSocMNQEdn8p1GjR3+ckJCQCbWO
fdQpUfsPGPDK0dFxf0lJCZdkFfVOEVpSUpKoZlNZWfmFqakpbWUnqqG3bGdnfwzerTa1HVBrUvD+
MsLN0LsIDg6meds4JBwEUmroA6vS1LzWNtZdPk+HsYmxxPzjUHiIYrMTJkywd3J23oChH2oPBjTw
DBnhFmP58uUi4cZC8ebNGxLdAouLiw1BrHdQJ/dCjzcgMKB+06ZNn8F9vSPcjpaYkEBbiMLc3Jw2
IhVNWVn5JtTepqSnpdmdOHGizY2KxsbGouHt+JzXrF3bqkWiGRgUnkMHD/5HV1eP5m0HBPhL9bZx
alh1DQ2xvAFd0ihJxdramjZHOBp4fGsPHz40kMfj1Q8cJDuuamJi0mbhHj16dD6Xa59O/uxxLFy4
kBZOWt+wXuo9ev369cf5eXnRurq6tILT18/3aP8B/+sairZq1SraMczMzCSEm9PCJFPv3r1rtocL
DryiHs/Pz++9uzMyMCgU2HeX+vLjwJKGhvVSve2IiMhisbz4gXZJoySVsLCwKOp5oKkoK+OK49fF
t4ubjbWNxHzizYEFG9RAXrXUV1yRGTlyJE24WxpYNHv2bB0DA4Pz1H2ohqMjnzx5TPOgQewlhNvV
1VWmcEdERIyLlDEbpZBFixY5UKc6Bg/+1ZixY5xIMgNDz+T0mdP/MTQ0pHnQDo4OY0gyjTdv334G
1V1adZjD6fp1A5Hjx49/ramp2arl2sQtLy+vTQIcEhIi6EEDHqPU9RR7Aq4uLjzqPRozZkyLtZJJ
kyZ9p6unJ1W8WSyWxBJmQ4YMkRBuqK3JFG44xisXV1eZvYVWrFz5Q3x8fKmamirtmEOUh7yqqKgo
JtkYGHoeKSkpVdSXHlvmp9ZMlepBZw/P9qPGi/H/5eXlDiS5ywkJDVlAPXdphvFYal9iNPDW2yTc
Li7OgkY3BweHNodYFAWoddF6hNTNq2vVtYLHa4Y1NOq+aF5eXpNJFhG4rqN4PisrK4l8SGNjowo2
WIJX/4rNZtcHBgZO1dLUirG0tMzy9PSsNzM326eqqkpzOIQGta7zc+fN/Y4cioGhZ3Hh4oX/mJiY
0F7+8PDwpSRZAvB+TlDz4uAcktQtrFix4jtZXjeuwuLp5Vmfm5trZGtnN4aaZmxs0ibhhnt0Fvez
tbVtU4hFkbCzt6uh3qOtW7e0upDKy8/LFS/QR48eLVE7ofa5FhrU2KQ+i2GZmbTQTWsMhZ7H4+1Y
uXIlI9oMPZfUoak0bxvXiWzYsEGNJNOYMnWqHnVeErTw8IhcktxtxMXF0UQDjcWyvjCxaqIRyfKn
gMAAmjfp5eXZSJJaBRRQgv2gdtIpMe6IiPB57h7uC6dMmdJtC9aCqNLCGNdvXDcgSS3y4sWLj02M
jQ8L98UZE9+9e0eLbz979vQzaSusJycnS72n7m5urRZu7AUDBcC9pMTEmEuXL7W5ZwoDg8Igzdv2
8vaS6W37eHsvoubF1XAOHNjf5Y2S4jx+/OhjNzc3kWh4e3tfOHbsGM3jwpg29dxNTVueu5uKcAg8
l8utIZs6lMlTpqgpKw95Bue1Bar43SLeGE8W3h9s7CObW83IkSNFjcXBwcESbSTLly+TKsQRkRG0
LoNCKisn0vIrKQ0WhLwGDhwkWHzB2Mioyczc7Iy3l3d9UlIS9+y5s1+QXRkYei6pqXRvG4d3z507
R6q3vXfPnv9oiHUBdHV1XUCSu51ly5d/B+J6wdjY+MLhw4ckqsnOLs621HM3MDBo0+g8IxAJ3I/N
Zrdpv7YQHBIiCOcEBAZuIZu6jOvXr/2H2jMDe4SQpFZz5cqVj+G+PtPQ1HwGz0OiQI+MjJKY0RFt
/IQJUkMyv/5682tleCeF+ezs7H7Kysr6BpyLb4YPH/7N6dOnviFZGRh6B9K8bT6fL9PbDgoOLqLm
xVGTs2bNMiPJckF1dbXa2HHjpJ7ThAmVNO/N3Ny8TcIEnrZgP6XBSk0NDevfe77q5oBawtc46Anj
tEOHpiWSzV1Cbk4O7f5YWVnR7k9GRsaU02dOt1gTsLe3X5+ZmSW1R5KzsxOt1oPWr3//pqtXr8qs
tcF9PyXKC+9ccVFRIEliYOh9iHvbGHssKSlRJ8k0fvvtwWfgcdJ6A9jY2BwmyQrBpUuXxKrdSk1A
q0MS4MnvFe4bFx9fRDZ3OB6eHpPxN0xNTV+dOnWyUwoIacTFxWULrw8NvFvafOVw/U1BQUFp5E+Z
zJ031+zRo4ey5rZppP4GGrxHzRag4FknUNsvNDU1Xw3PzvYmyQwMvQdp3jZ4WDK97eHDs2OpedEy
szKjSLJC8ObNm6+/+57egHnl6pVW95pwc3MTdTsEUbtDNnc4M2fNMkePG38nKSm5imzudKC2RetR
MmDAAFobAFzzc21t7TsrVqx47/i7eP9/NBaLtZckS+Xhw98/Bi9e1H6BhkPsra2tF5SWldleuXLl
7yQrA0PPRtzbxp4iixYtciTJEoBXROsCaG5h8byz15TsDMRX0d+2bWurhTshIUHU8IYeYHp6mjtJ
6nAsLCx+xd8BL7fTCghxeDwerUeJmpoaTbjBWxakR0VFvVdhsnPHdloMXWhQIErtw01lzpy538M9
uSC+76BBSk0zZkyX+d4ytBtcFR+/EcYkrWvB9QTFvW0PDw+ZYY9Zs2e7Cz1Aofn4+EiNYcozjx8/
+kzc4161enWrH8DGjY1fY+OtcF/wHo+TpA7HxcVF4N1jATFp0qT3KiAc+Pz/1NTUmJM/W0RdXZ0m
3Hp6ejThjoiIGI3bccKuOXPmDCCbW012tmStDS0uLk5qjxIqq1avUrfl2B4X39fV1XUzycLQOWwD
w1AWY5LWtYiPksQ1IkEcZHotUE1dTc2P3bDWrls3mCQrDPsP7JfoinbmzOk2lZwODg6iKjuKKohR
AklqE+Hh4QtWr14tM+QAIiny7n19fReRzW0iNzfXysjICId965JNzQLP9YDwN9HEPe7169ebC2cE
BC95J9ncatzd3WldSdFwZfnjx4+puLu5K40dOy5q1OjRUdOnT4+Kjo4xiIuPN8jLy4vicDiTcXEF
8X21tXV+XVhf/z05PEPnwAi3bOs6wNv+xljM24YqsExve8mSJSpULxONxWLJjIXLM5mZmVzqdWAt
4smTx/8iya1ieHY2bVIrfX39OxcvXWxzlzRs6APxjiV/StDY2CgqZGzY7PcKl5w9d7YPCN5zEORr
RUVFUrt4UjEwMBD13kBDISdJIkBEBXnw3qWnp7ep0DIzM5OIb6uqqjbp6uk+7isWwsJCUbx2RDUd
Xd3nEyorbcihGToPgXB/6ZPW5L77ftOjP95ig36vZdu2bd0j3MkpKROpHwCONisoKJDpbTs7O0nk
Hzd+vELGFCPCw2ld0bBfNklqNTdv3uhjYmIiiD8LLTgkZCJJbjXYFRF7WJA/JXj9+nUfHK6Px8f2
h59//lmFJLUJBwf+WDwGFBSvSktLmw1JaGlp0UIltra2EvensLAwUdjDA87v1fQZ01slnvPq5tng
u0M9/vsaFAAXZs2axYh21yAS7v+s/LUp5ejvRMJ6J90i3OCBfYMfMPUjsLCwOEKSJTh/4fw3OI0p
NT+fz/+VJCsc4l3RQLhPkaQ2kZCQkEg9Dnimr9auWdOqcIQQHNwCnvQr8qdUsBeH8DfAu/Ulm9vE
tm1b/6WrpycoaLC7p5ub27q5c+fqk2Qa8Gxpwo1hjHv37tFqE48ePewDgn5RmAfej2szZ85sMd4d
HBxM67HSVkMPHwT7vre39/AFCxZ8SQ7L0PnQhButN3ve3SLcScnJNO8ZPaeMjAyZ/WH9/f2HUvOj
RUVFdumgkI7i119vfqOtTY+TgpC/16jPlStXGov3jgDRW02SW+Tly5efYnc2tAcPHnxKNksA4i4S
UldX1zKyuc0UFRWxhwwZIioEMPRlb8/dk5ScFDlz1izRCFMejydofKTa2HHjJAqM0rIyc+pMiyam
ptcmTZokMxTz7t27T7F3DPW4VNPU0sTC7xyucQmFwjm+g8M5EOhzcH+msVisaV7eXsMrKyt5p06f
kmvB3rJly6DCEYWc2JjYSGtr60hDQ8NIe3v7SCh0I8eMGcNpbNygiJNeSQh3b/a8u1y4MbZtZGT8
kvrBgHD9Ch9VH5KFxpu3bz+1srKifWwGBgbPb9+61aaYsLwQGRkpUQjFxsa2uR/6b789+JRlbb1T
/Fj9+vVvqq6udiPZmqVhQ4Mofr1nz26ZjaMuLs4i4XZ2dm7TvCriBAUHsVXVVEXiLTTwql+CJ3vT
y8vrpo2NzWPxdBAeqfOypKakVgtDJmggUi8LCwsiSTKNkpISX2peoWlra/+anZ0dv3Dhwm9JVoWj
dvp0fQcHh1FwD0+qqakLQoni14mGNQYonF7asG1ORkZFjtq8eXOLbQ5yglThRgs78Fuv87y7XLiH
Dh1K87bR8vPzZXrPmZmZEh8beEEt9reVR37++ScM+dymXgsuKHvgwP42F0KBgYG10kQIzc7OtlXd
A1NTU0Xd4mbOnClTuB2dnEQDfkxNTds9P0rNtBq2iYmJKMzRGtPV1X25Y/t2icbXx48f9fH28VlL
vRfYR97ZxXk3eMcckk2Au4eHRDc+tLCwsDySReGYMGECx8HRYTeGk6RdW0umoaHxMiQ0ZD7UaOR9
8JBM4RaKd2+iS4W7oWH9p5qamjThsrSy/BWq6VK9bQS8CNrHhi/oypUrpQ6Hl3cCgwI3Ua8FzdHR
cRlJbjWenl7F2HVSeAyowdAaKdHbKhwxokWvm8PhiOK9K5YvlyncOjo6osZUA0PDDnlRFi1a/FVc
XFwtvA8S3rcsc3ZxqSW704DaQp+Q0NC11HuChmEkK5bVLz4+PsXl5WUZ4oOe0FRVVZp27dqpcF1K
N25s7O/n57d2kJKSxDWh4TQK8NweQG31vJOz03l7Lvc8/H1eV0dHEJoUz29kZPR41KhRUmsqckKz
wo3WmzzvLhVuqAZLhAng45Xpbc+YOcNa/GMDIe/y2eray7NnTz/19vGuFq++QpW1adq0aRokW4vs
27v306jo6LXUQUhQkD2fMWOGHnx4NAF0c3Nr0euGarWgEMUP+erVq4ZkswR8B75IuPEa9u3bq0yS
2k3Dhg0DPT09c6xZrPPYJU/4O1TD39TW1n7u6uq66eHD3/uSXWlg7xeoQeTIKghk1U4sLCx+jwiP
iCgrK9O/cPHC38jh5JqsrCxPFFrxa8F4P4vF2gS12pzptbWq9+/f/4rsImLzli3f5uTm8kH0l+jq
6tHuFRZ0UJstxvAkyS5PtCjcaL3F8+4y4T58+NCn4mECAwODX0+cOCHT23Zzd6cNuMGPr6i4WKEW
Xl2wYIGqvb39JnHRxmtJS0tr9QrgU6dOVbWxtj5EFSA8Znx8vKCa7+ToKJgQSmj4EdbNny9TYOF4
bsJjYc8SslkquCgx9dgBAQFtGizUWspKS78bPXq0v66erj/cm1pPT48cJycn/ylTpvI3b9n8T5Kt
WSZPmjTI3d19yaBBg1rtyaNhV0cQ/UeWlpa7/f39q4tHFXusXbtWroS8sXHDp9ExMXXYmEw9dyzw
+Hxe7cSJE9sUr541e/Y/Q0NDa9GBEB4L36nY2NhuWbe1BVol3GjYYNnTPe8uE26oykp42+CBJ5Fk
CWpra79RU1ej5be1tVWYLoBLlixR9Q/wr9bS0qI1xKKhxxwRGbn29u3bMgstIVNrpv4tJCSkWNpx
goKD1wobdSsqKizEvUoQsJGCg0jBxsZGVCiC591sd8SCggKacMcnJGSTJLmlpqZmkK+vbwV41DfE
V0pqjaGAgaAJhBzvP3jketgLhxy+y1lYX9/fxcX5HPUZ4/+hYPtl+owZ7ZrSuKioyEFbR0dU0OG1
h4aGydvixq0WbjTsKtiT6RLhvnbtKnbDonnbWLW/fuO6zEa5wMBAiUZM8PRkCr28AVXOheLnLzRr
a+vLCxcsMCVZJfjp6NFvCwoLPIJBmLXACxTfHz9Ydw/3tfv27qUJPwgwzcs0NzPbT5JoFBcXW1O7
EUIBupAkSYXD4dhRj2tna/feXQK7Gnj3+kyePNnM28srF65jk66u7oP3EXK8XywW6y4UhtUg4uzm
uk92NHPnzeNDregq9XzQy05NTa04fvx4i4V/S9TNm9cf3p0z1ONjX/uKMRUtzt3ShbRJuNF6sufd
JcKdmZkp4W2DKI0jyRLAy/ipqakpzcPEGOf5C+cVpgsgiIXGkMGDZVbXsfEIvN7rhkZGdSAGdW5u
bnWGhoZ19vZ217GlnxrHphqKDniA00+fOS3xwdrZ2zdQ82KPFYAmMJUTJ2L3SpoI5OfnNzundGRE
BG1uFQ8Pj3Z1CexOzp47+9WIESPUvLy8A1xdXaeDGB+G+/RAPPzQnGG7i7m5+V0HB4fqSZMmscmh
OwV4NhH4PlB/X19f/wHUsBxIFqksWbrk27y8vAg/f/9qNptdZ2xsUufo6IiWXlJSwr569arovYD7
IJi7Be7Dc7gPonfWxMRk+8VLF+Wlz3qbhRutp3reXSLcXB6P5m2Dt/B85cqVMkU4PT1dQuj9A/yb
9QrlkZycnIy2CEJLhh/s0KFDA8jhJYAaCS2kgba+oUEUjwbR+hQ+0o3UdCggn//6681mvbZJkyfT
hFtPT0+qJ6+ooJhXVVWpxcbFBfj4+EyHGtFhdXX1B+K9VKRZ/wH9UeBOxMfHF0Fh3WH9wN+8efNp
aGhokfiCxjhatKCw8AeSTYLJU6aYOjk5rYHzfykeOhMaTtBlYWFxNyEhoeinn47+DQovQcEQGxuT
lJebGymskSgPUX6TlpbmSQ7d3byXcKP1xEE6nS7cmVmZokYwofkHBDQrwuCJ0qptWE1FD5YkKxTF
xcW5KioqbWook2ZqUDXevHmTzA8WiYiIoIU00FxdXQTCPXv27L/x+fyN4s/C19dXZs1HyMGDB2jC
bWlp2XmlvJywc+eOr4qKiszc3N1zQeQ26+npPpdVCxKampraS6g9rSkvL2/X/CWLFi3+m5e310bq
7+Fz4/H5606dOin1HcBwZFhYeBV8Ky/7/ti3ydDQALsCbgahnw7XgIXRdHsu9zDUXB8Ij4vHBNG+
Kiwcdu7aJXhX4J1YLvxdOzu7PeB1y8PCx+8t3GicbfeI5PUMOl24oTp5TPgSoOEw52XLlssU4Zmz
ZrqKfyAOjg5HSbJCUlNTow+e7klp/Yhba/ABPieHk8n+/ZLTxYKHHhcXGxeuq6tLC4+g6ejoPF9Y
X99i+OnBgwf/+rHv/7xPvI5Lly/1qsVxDx069M8xY8c6eHp6jmGz2ReoPTHEDb1wDptzIi42Nvzn
n39qU8+UcePGuRsbG9OeFTouAYGBY65evSq1ZnTlypVPvby8NmKfbnjPNkPB4XD9xnWJroDI0aNH
vsrNzXXg8Xmbqe0caJcvXxII97Lly38AgRdsGzx48NOExMRWz6XeibRLuNF6kufdqcJdWVlpLZw3
WWggQMtJslRcXFxWUfOj5efnR5NkhQWqvn2gOh7o5Oy0Gfsay6rGytoOnlGLceUXL170QdGg7qen
pyfoJUDdhoa/k5iYkE92bRE8DnV/8EY7pUugorB06VL1uLi4XPBID8vqf4732NTU9BGXy60anpNj
c+r0Kakijv2mK8aMsfH189sl0dVPTfX5iBGFzU5bm5SUtNjYxOS3wsLCNs2WWVpaGqhvYCCqDfr5
+08jSX/y9fERed0RkRFTyebupN3CjdZTPO9OFW54qWkijJ70tGnTZPbD3rix8RsQNVF+NOwpAR5F
u1vO5Yn6+vqvC0eMcAQvKc/JyWkGeHAz/P39Z3h4eCRCwSX6YKjGYbNLyO7NAtV1iX2lmZub21Ec
Lk52axHqDIFoYeHhWSSp1wO1FnVnZ+c8Kyurm+KOitAwXg5e7CO4j8fB5oWEhMwLCgqaZ2hkNA/n
4hEvcNFsbGwulZSWGpCfkcr58+eVeTzeJXCSmg2jSePS5cvfgOctan/CEEtcXHwcphUVjRR1LzUy
Mjp87drV7q5hdYhwo/UEz7vThHvt2nXK1Jnb0KxtrE+TZKmEhoaOoOZH8/XznUKSewXwIdWL3wO0
6JjoVq0m3hrhNjExubR586YfyS6tAj1+6jGgsKknSQwEEMI+5eXljt7e3luosyC21XDf+ISEGdu2
bf0rObRMli5b9q/SsrI2PUshPt7eMfh72BgJ743gfLEHy7y6Om1Mh/dEsA2cqfujRo9+r+l8O5AO
E240Rfe8O024fXy8K4UvotCGDh3abD9sDodD632C1UbwTjVJcq8Au2BR7wEafli/nDjR4nwaz58/
+0Z8BRdxAwG+NGnSpDZ/6FAzmEI9jrW19UuSxCCFJUuWKDk4OOSZmprebE3vFDR1dfUXXB53RklJ
iRI5TKcCnvoG/F1PT8/lEyorbaHAeIF/Ozo67sB08PgF7yKGgvz8/AoFO3UfHSrcaIrseXeKcGNj
iZmZGa3vKQjSi4MHDsismpeWlLDEY7F29vYK3Sj5PtjYWEuMkLSwtLhFkptl2bJlEo2TQsOGKDc3
t2XHjx9/L+8sKjrKm3o8fFYVYypYJJlBBkePHumTn5/vCOK4zMjI6KK+vj56tQIzMDDANoiLlpaW
y+Li4xOnTJnyNdmtXWBXwrz8fGsXF5eJIM7H4du7Br91zd7e/pq5ufnc7OzsobNnz/5/cA778VmG
h4cLanOxsbH5+DcWNFOnTnWF8xIU1viswYnqccKNpqiLMXSKcOfm5gqqYFTz8vJqttuZk7OzRIgg
Ijxc4Rsl28Lp06eVpfU84djatqoPe1JSksR9x94P8AFugQ8xiGR7L86ePTNEfOpQb2+fVSSZoZWc
O3f2h/qFC3+omz//h8uXL7U5Lt0SqampJnw+/2xLPZigwHiIc9Tg/ysqKgQNzZcuX/qEZc26hdug
gNkOtYWfKfv0SOFGU0TPu1OEG6rV1AcuGCW4dOmSISRZgrt3736jra1N8zSx2njx0kWFGSnZEWQP
Hy4hvGhRUVGtKsDc3d2dQahn6urqzvTw8JgJHnbQ8uWyu162FRCEo9Tzwir0ggULBPFQhu4nIyNj
JHjGL7GB1MTU9FcWizWTzWYnsTnsIG9v73wbG5tlINaCcAjVJk2aZE8O8ae4uLhk8XRiPVa40RTN
8+5w4V62fJmyeJcmeGG2kmSpZGVlSQiWbSu9zJ6Eo6OjRK0DQxz79++TWeh1JYlJSdHi5wfCsP35
82fyOA1oryIbwO/OwcHh1PCc4U5Xr179hCTRWLJkyb/AEZiJ4ymEz9DKyupKY+OGfpi+c+eOT6ji
joNzsNYGta0eLdxoiuR5d7hwg9cn0TOksKCgWY9RfHFYtLKy8lb1ougp4JzdpmLtAmhmZmbN9sTp
SqAG9ImFhYWgKi007DLm6emlMJNO9USqqqu19fX1X8bEROffvnVLqmCLk5CQ4ARiLBJoPt/h50uX
LwkKYGtrG8EEafhsY2NjC8orKn4YmpbWYg+XTqbThRtNURZj6HDhhmoZrWeIgYHBizNnz8h8mfbv
2/dvdXV1UX40YxOTF48ePWzVC9hTyMvL86HeA6GFhISMJ1nkgoKCfG/x2fUwnhoeHj6CZGHoYoKC
guorKytbPZgKyS/I5xoaGdEcBTiOwKsGsRbVrNgcTnd72kK6RLjRFGExhg4V7kWLFrHEh6u7ubk1
G/IICQmWCJM4OTv3ujAJj8eTqHWgIFZVVclFmIRKRETEFPEeQBhXhSr4HFlVdIbOo6amRubqRdIY
O3YcV1VVRSDa2P4kfIaampovFy1a/O+dO3caCQffwPe7gezW3XSZcKPJu+fdocIdFhY2VfgSoOHD
r540yZkkS4XL5UoI1rhx43xIcq9g4sSJ2uLtAmgsFusnkkWueP782SeJiYkNwo9baPi3jY3Nhq1b
twjipQzyx+HDhzDcJagV6+rp3aqvX+isq6crCn95eLhPwHzCHiempqYomPJAlwo3mjx73h0q3HZ2
drT4p5WV1QuSJJW7d+/+W/iCCA2qby+ePXvaq7w2ey53JfUeCC11aKrcdod8/PjRJ1ClXi5ew0Iz
MDC4Mmv2bC7J2ix79uz+t4+Pz4jy8nKmT3gXEBkZmYLPCMNdtdNr/9t/OyZG1JPEwtLyxe3bt76x
YlkJ/gaPvNcKNxo2WMqj591hwr127doh4n1HcRUYkiyVpOQkibiuo6NjA0nuFYwuKbESn6UNTVdX
99bZc2flvgALCAgokHb+qqqqL4YPH55Ksslk9erVn4BX1zBw0EB89vIST+2x2HPtBVMmOzs5iWpz
t2/f/reevr7o2enp6r4QjvYcojzkEDhSCj+ta3tMHhdj6DDhjomJyRI+eKGNbSHkIa37W3RMdAxJ
7vFAjeMTSwsLWp93oYEXmkyyyT3FRSOT1dRUJfoH9+vXH5ebm4ChFZJVKps2bfo3jqxF733YsGHM
5FWdBAq0isp/5w/y9PCgfWd8B/4+8eeHpqWldeLly5f/INm6k24TbjR587w7TLg5thzBvAdCMzQ0
bIIXpdkP1tzCnBZawYaSX345IXeNcZ1FYmJiqXicGM3A0PDW3j17FCpcVFtba6etrX1Z/FqwETMp
KWnDu3fvmr2e8PDw8YJrNzB4sXFj47/JZoYOpKi4SDQlwrx582jT8rq4uJQI09CwnzcOz7ewsOjV
oRKqyZPn3WHCbWZmRvO4+Hx+sw8cqshDxKfAtLKykps+y53N2LFjraTN44xCl5ubq5BD/RfW1/d1
dXE9Le2aIiIiS0k2qSxbtsxIGC93Jw1krSUwMPAMDgTKzMwMefLksUIVeF1J6tChgh5cGAZ5+PB3
WuEYGRlJ690VFxc7/tatX/sePHhAXgrRbhduNHkZpNMhwl2/qF7UfUhoIcHBzVZ5AwMDJLoBOjo6
9oopXA8dPPhvY2NjCe8Uzd3dXS57krSWJUuXfhISEiLR4wTnOSkoKGh28QVcEg3zguf+AmocrRaM
8vJyI/T2UfhtbW0bTp78pS9JYqCQkZEhWJMUa7ZkkwjwrGkTlKWlpclbe4NcCDeaPEwJ2yHCnZKS
TItv40dbN7/OiCRLhcvlSsS34+Lienw3QIxrw7XTVmMXGgoWeJ5aJKvC8vvvv33i4+MjcY02bBuZ
hdKpUyc/MTIyEuUNDwtvk9ednp7eV1dPT1Drs7e339ZSXL03MmzYMIFwYwEn3nPL2traXnjv0QID
g+TtW5Qb4Ubrbs+7Q4Tbzc2NJsLY0ESSZAIeJ61KjWGTw4cP9fj4dnBIyBRpcW2svoL49JiG2TNn
z/zb2MSE1oaBIZNJk6qlet1BQUGCbmpC0wMRbmzc0KZqOhQWgmPg/U1KTEohm1ukpKTEJTAgoGDV
ypU9+v0bmpoqquXCh097DuA0CURdaNOnT2+2dtQNyJVwo3Wn590hwg2lNU2ELS0tml0fEeOQ4sPc
oZrcotgrOsnJyQWyptsMCQnpcSvKjBw5IkW8kOLz+RJLsM2ePdtOTU1NoleKp4dHm0Jn+/bu/URL
S0twHBaL1ao5zJFZs2b1BS/9soaGxouhQ4cWkM09jsIRhS7Ce2toZNjg5eV12cHB4ScbG5tZHA7n
J2Ha4CGDm67fuC5vNRa5E2607vK8O0S4wcOmfXDwEjTbELVgwQKJCf/NzMxaXAxXkSktLS2QNjoS
zdnJ6eejR4/0uKr906dPPjEwMKB53biqCkkWUFhYaIc9Sah5hIZL31VVVbXJ8wMBFozExQJjQmWl
C9ncInv27O5ramp6iwzdzySbFZ6q6ur/S0pOSoaCbBtOlSx+j6UZfL+tLvS6ELkUbrTumBK23cKN
4Q3x0XPgtTRb5QfvUmLgja0tRx5Wku4UqqurCsTX3xQah8O+sn/fvh7bmMbj8WnTIIB47MPtK1as
+L+goODxAwYMoIkJer3qGhoisbeytLp87NixVodMPD09S4X78ni8NnnsmZnDBKEWJSWlFwsWLlDo
tobNW7YMjoyMnKWpqfm78H601uy59vL4LcqtcKN1tefdbuEODAyU8J7nzJndrJfk5+dLi6ehBQcH
98hRcxMnTpQp2kZGRlfmzJnbo3tAxMTE0Appe3u7Jn9///Fw7RKCAjWSFznDh/tGRETQQixOzs4N
uDoLOWSz5Ofni34PPWiyuVVcvHTx3ziCU/CbTk4ryGaFAufTDgsLKxA21LbV8L5DLafVNZUuRK6F
G60rPe92C3dScnIm9cHjxOstxcfgg6J19kcLCAjocT1KSktL85UpE9ZTzcjY6MrYceN6/GRMmzZt
lLkOJtUwxh0UFCSY3wRDLFwuVzA0Gw3FJDwiouHmzRstijd2tRQOwcfG0NlzZluSpBZJSEjIF+6L
A1BWr16tUAtVF48aZWhra3tKvF1BaEpKg5tY1qxjUCupdHd3D83KygpNSEwIdXFxSeXz+XNsbGyu
enh43CaHkzfkXrjRusrzbrdwW1tb07xnS0uLFg8EHoHEjIDgmclbK3a7SE9Pz8dCTPw60UxMTK5U
VVf3ihn0QIS1pN0DquEKLGPHjjUmu/xpzJgxP0LBRvMYUYygVtZw+szpFsWbw+GI5oRv7diAwMCg
fPHV2J2cnRRiXMHx48c/gUJnHLxvUr1sjG17eXnNmTxpUovLzJ07e/Yb8l95QyGEG60rpoRtt3D7
+fnR+uvCR9hiie3j4yMh3G1thJJnoPaQL77YgNBMzcyu1NTU9JppT8+fOyfT4wYv+yUU4pU7tm//
fyT7nw4eOPBv8BqlDk5C8fb391/f0iov8E6K3i9chmv9+nXNxsgrKiqcBw3637zUQlNRUXkxc8YM
eRk5KJXx48cPdnV1lepl4zXZ29vPqa+vVybZFRmFEW60zp4Stt3CLb4AgLa2dou9Q+BFkxDu+kWL
FF64sZtjRGTETHHPTWhQO7kya9asXjVXdUFhAW1gBzZkm5mZPYQqeeXKlatogjJs2LBP9A0M1lPz
ixsKFNTOFpBdpIK9Iqj7eHp6rm9urhQQt0vU/FRzc3OT+lvz5y/4a3R0dJCfr+9MS0vLmXZ2djN9
fX3H4baioiKNc+fPdepSX1jzSEhMyNfU1JTqZZuamp6trq52I9l7Agol3Gid6Xm3W7h1dXVpItya
bn3gNUkI97TaaQot3NidLyw8fD3GVcWvDQ0E4Ap4lr1ugYGkpCRXqH3MMTMzn4PrkY4dO87typUr
Ig9byKZNm/5qaGTUrGgLDfvCjxlTEUV2pVFeXuYl/gwEc6VERo4mWWiUlpY6U71Vc3PzK8bGxqJQ
C85wmJ2dTfuttLQ0W2MTk9+EecStH9S24Lv4DcR8K7zr+aNGj7Y4dPBghwl5eka6BY/Hl+plDxw4
8GVwcEhlbW1tT1vAWeGEG62zPO92C3ffvn1pIgzeTovCDR4KrYsYWnBQkMIKd+XEiZ84OTmtl/Yh
obFYrMbGxg0SYsXwX5YtX/4j1MJker0ODg5XwENvpG5jWbNuiQ/b3rtnz48gvDRvW2jY6BgVFSWx
LqOLq4tgYVw0XLqrrLy8X1JyciV1X4wdQ20gCfMvXrxYU11Do009NrAGpqWl9Zu1jc0Wb2+v/MrK
SqfNmzf9S3ACrQTu0V/hHILMLSy2SBsPgO8efHtni4qLRW0FPQyFFG40bLDsaM+73cLN5/NpLzHH
1rZF4TYwMJDoDpiQkKCQM+JBlfhHExMTqZ4ienoBgQGN69ev62neT4cxfcZ0A0NDQ5miraOtIwgv
nTp96hu4zyJPGIUKvGXBCi7Izh3bfwSPnnYcLpd7ljoDJQoon++wbNnSpUpktz9ZWVmJhB5qRYL+
y6tWrfoUvO4rwu1o6OVD4bzFw919K3U7Gj5nWYW2NMP82F/dxsbmIlz7DCi08nx8fIImTZoUNH7C
eIvyigqLqTU1QeA5B4HHPhbybYH8v8n6DXV19ZfJySkTd+7c0ZPfM4UVbrSOnhK2I4Sb9hK1JlSS
kBAvIdw8Hlfh+nEfOXz4R/AEpYoOfugBAQETnz59woi2DAoLC4O0dbRleq+mZqYvQcxEPSFSU1JS
qekgeIJeH+jBGhkZ0Z6DiakJLnz7ja+f30TxAWIomiCUyzKzshypfezz8vNEy61BYcHS09OjrYIu
biiYwcFBI8PDw3UK8vOtoeAIY3M4c01NTa8pDR4sdZ+OtEFKg7CxdufUqVNVyGn3ZBRauNE60vNu
t3BDNZb2MmHMmyTJJCg4iEvdBw0KAIVasuzo0SM/Ojs7SxVtnMI0MzNzJMnKIAZ4z31CQ8PGUlcY
FzdTM7OXy5cv55FdBKBHSV2jFJyE0w6ODlvEe4TA3y9HjBgh2tfP128kPhNqHjSqB4vifuvWLVpj
6fwFC3gg3lep+1AtM3OYzKXZFtYv1I2JiRnK4XBWQw3zkaxeRu9jgwYNeunl5bUTCixr8nO9AYUX
brSO8rw7QrhpXgm8pC0uhrBu/XplcS8IPCZ5nB9BKiA8EtVyoamqqr6Mjo52J1kZxFhYX/8jFNJ7
mgst6OjoXi0oKJDqRYKg75e2j9Dw/oeFh9EEH6moqHA3Nzc/K95wKTQ1NTWpH8DMmTP/n5e399zB
Q4bQ3nNtbe2mi5cutqo2dfPmjf83evRoXS8v73AXV5e54JUfh/O8g4N8WhNiwTxqaurYcHrc29t7
ZN38ut7gYYvTI4QbrSMG6bRbuMGToTVOslisVh0IXkLah4DxR3ghB5NkuWX9+nV92DY2EnFONCNj
45fjx4+XEA2G/1I4otDRpJneGGi2trZnp9ZMldn7xsvbS6JHEhqKm7W19VUQaBOSVYKTJ3/5NCEh
IRw89Z0qKiq0/dGTJ9mkMmXqFBV/f/8qUzPTayi4VlZWZ0jSe3H9+rVPx4wdO6CsrMwdam7hgYGB
VTweb56xsfE8TU3NefB9zHN1c5vH5fHS0tPT3ZctXz6A7Npb6THCjdbeKWHbLdympqa0D0mW5yIO
vPi0NSrRwJuQaPWXJx4/ftQHPt514ueNpqWldXXmrFkyRaM3UzdvXp+YmJjp0sIVQsMamJ+f38bS
0tJmvVg7e7tZ1P3QgwYhfhQXF1d07Nixv5FsLTKtdtoAX1/fcEdHx3lsNvsEl8u9TpJaZExFxYB5
8+YxBXTX0qOEG609nne7hRvEVsIDAq/UkCTLJDo6WmJVePDG5HrNyaCgoFHSqrYgHFdLy8r6k2wM
FKbV1hpwOJyT4veMaijooaGhRW/evGkx9BASErJYQ0PjOp/Pv87j8+ZFx8S4nz13ttWCzaCw9Djh
Rntfz7vdwg3eimgaTaHFxsaKumnJYvfuXcri/VHRexoxYoQTySJXFOTne0obFg1V26szZ85kRFuM
TZs29UlJSRmjoqLyXPyeUQ0K60ejR49i2gQYWqJHCjfa+3je7RbuxMTEbPGP0cXVpVVd+xwcHY6J
78vjco+QZLlhYlXVDwYGBhICpKOre7WsvJwRbTEKR4zQhwL9ZHMNb1hIgye+ceXKlcz9Y2gNPVa4
0drqebdbuPPz8yUmEWKxWK3q2pecnOwrvi9+0IUjCiNJlm7n7t27fZycnI6In6e+vsHLmpoaHZKN
Aaiqrv4qPDx8OtSkmvWy0VRVVX8vLSmJ/O23B33I7gwMzdGjhRutLZ53u4X79u3b34j3xzUzM3tO
kpsFB6dYWVqKRsMJTUtL+9cNGzb8QLJ1K+EREcXiniPOB5GTm8MnWXo9Bw8c6JOclJRgYmLygHqf
WjLsSWRvb//L2LFjA16/fs0IOENz9HjhRmvtYgztFm7ExsaGJr7oNTc0NLTYQImMGFEYL61K7eDg
sOXS5cvd+jGXlJR4Ytcv6nn1/bFvU1ZWVg7J0qvB2kh+fl6AhYXFL/jMqfepLYajTDkczu68vDwz
cmgGBnF6hXCjtcbz7hDh5vP5i8Q/xqCgoDyS3CKwv0SsG8U8JSVl7Zu3b7tFvNPT0xw0NDQkqvx+
fn5LSJZey8OHv/cpLi4KALH9RdYUtmg4T0hzcW5xw8ZfT0/PTXPmzNEjP8XAIKTXCDdaS553hwh3
UlJSrPhH6ODoeIokt0jd/Pk6IJIS80Jg396hQ4euvXfvXpeJ9+HDh74KDg6ukLZOJJvNvrZo0eIe
MffIiJEj9ZydnTcVFBQEkU0t8uzZ0z5lZWX+9lzuL9TJm8QNnxuXyzufn5/vER4eHgE1sl9welRp
eaXZoEGDnvv5+9du2bJZLsJlDHJBrxJutOY87w4R7k2bNn0jPrgChW/16tWtnroyJSU1HqvM1GOg
ocfG4/HW7t2zp1M/4nfv3vWZMGG8P5vNuSh+DmhDhgx5OXfu3B4xN8S4sWNzlJSUnmN4o6KiosXJ
9v949arP+PHj/aFm1KJgm5qans/OyooEkacVcNnDh3Pc3d12NzcIR9x0dXUfQMGd09Cwnol/M/Q6
4UaTtRhDhwg3Ah/1WfEPLyIystXhEgS8rApZsVJLS8sHI0eO8CdZO4xLly/1yc7O5tva2u6WVnCg
4fwXiQkJAWQXhQaulS0c7g3XfJxslsqbN2/6VFVV+Ts6OYHHLP3eoGG4BLzq8xnp6ZGXLl9utkYy
b948jouLy9oBAwY0O/Oe0LDgxhg6ePpMY3DvplcKN5q0xRg6TLiTk5NHin90dnZ2v5LkVvHm7dtP
wyMi5otPQCU0nGHN2tp6Y0JigunTp0/a5YXV19erhoaG5BgYGp6QFadF0eByueerqqt7RKMZ1ID6
mJqZ/Sq8voyMjFiSJMGUKVP8nZ2dTzQn2Pg8zM3N95RXlEe2dfraoqIiNXg/5uNMd9KOLW6Qr8nD
w2NxY+PGgeQQDL2LXivcaOKed4cJ95q1a75RV1ejfWzoPY8cOdKRZGk1/gEBo6St8iE0FAwTE5MT
7m7uw8dPGG967vy5L8muMlnfsP7bESNG8L28vMrBgzsoPsmQuGlpaT0OCQ3NaMmDVCQioyLzhNeH
kyrdvHlDYkVvEFRTLBybm4YU49UcDmfP8OHDOWS392ZCZaUaHGt+/1Z64IaGhs9jY2PjurLdg0Eu
6NXCjUb1vDtMuBEej7da/ENzcHB4r5GQwzIyPPX09B6LH0/c0CMEkb3P5fLOaWlpT4PfmxYUFDTN
29t7mqWl1TQQ6Y3a2trnUKha08NBTU3tVWRU1PwNGzb0qNnYME5tbGIs8rbB291JkgSAYA/08HDf
2Nwc2Wg4nemoUaNkeurvS01NjZmPj88e9Kyl/S7V/tv4yd1VXFzMeN+9h14v3GjYYImed4cK9+zZ
s93Fww7YmFVaUtJmrxtZvGTJAD6fj9Vp2jE7w3R1dR+D2E9atnyZGvn5HkVVVZUXteACkRRMS3Do
4MEvwyMiypWVlVsc7Sg0nH8kICBg2uHDh74XHLwDqays5EChsqe5EI3QoIb3PDs7u/z0mdOM993z
YYSbGHYV7FDhRsDrPi7+gZmamh5+8OD9hzZPnDjR1tfPd8/AgQNfiR+7PQYFwiuM0aakpAxbWF//
d/JzPRI+nzeZeu0lJSXccePG6dna2l6gbqcahrqgQLuvrKxyU5onDmkXptXW2pCf6FDGjx8XxbKy
utDSwB4sjGxtObsmVFYy3nfPhhFuillUrepY4R4/bpyE140fV3p6ept6mEhj+owZakHBQaNBbE8O
Hjz4VWtCH1TDlb51dLTvszmc9bFxscNKSks63GOUVywsLERhErwPo0aPqpI1cx9pBN4TFxfndfTo
kc9w/+LiIqWoqKhhZmZmF6j3XV9f/3n9onp1wY90MOcvnP/M398/ytjYuMWQmY6OzvO0tLQ47NZJ
dmfoWQiE+6Ovv2/qo2bS6+0v/VQ7VrgRPp+/U/zDwlGICxcu7LAPfM7cud+nDk31cvdwH81hcxY4
OTmdcnR0/BUE51cWi/Url8v91crKaq+lpeWCoKCgyampqVHJyclK9+7dEwhRb+L4sWODqaEHLFil
9dzB4fxw//bm5eXZkl0l2Ltnz2dubm605xsUFLiAJHcKM2fM+Ht4ePgCrCFRf1fcMCzn6em55uiR
I72mQO5FCISbManWMUyfMV0XqtYSHxmHwzm8b+/ej0k2hi4iMTHRS/xZiBt4tdeKioqiyC4yqaio
8FPX0KCFV7y9vWpIcqdSU1NjzuPxDsvqLio0uJYLtZ0UwmHoNkLAsF2GMUnrOGJj46qkfVThERHz
SBaGLsLe3n60tGeBNmDAgFchISGToUBtNsY/r65ugIeHRyO1myDGny0sLDYfOXy4y3rg/PHq1Wdw
vlHYmEy9DnFTHjLkeWZmZnZTUxPjKDAwtJaz585+ZmlpdUL8g8LqLC6+QLIxdAHOzs5SF9g1MDC4
XllZ2WyPnxMnTnw8NHVoto6O7jPqvhoaGq8CAwOH3b59u1tCTytWrBjg6em5vrk5UDAkFBERsXrK
lCmMeDMwtJZZs2framlpSYRMcBa4kSNGMOLdRZiYmJwSfwbGRsZbdmzf3qynvHDhQl0nJ6fj1J4d
+H8+n3+kurq6Uxok20pR0choI2PjJ9RrEzdHR8fjc+bMZeLeDAytJTs7O1DaKEjsXpaSkpJFsjF0
IiYmprR7b2pqeqdy4sRmPeXkpKRYTU1Nmpetpqb6Kjw8PPPZs6dy1cDb0LB+IBQwDdi4Sj1fqpmZ
m92vqalh4t4MDK0lMTGxRNp8IFjNDQ0Nnbp79y65qsqePPnLF3fv3u0R1ev79+9/LD583d3dfTtJ
lmDVqlVf+Pr61osPgLHl2F7Pzc2RCy9bFrFxsdHSanhC09DUeBYREc6INwNDawGPqERab4D/DqCw
3QnekFwsGjts2LAYQ0PD+zw+fxjZpNDs3rNbYk1Qa2vrMpJMA57Bdzwej9ZjBAvcoOCghn179/6D
ZJNrysvL1eF9kjo1LxrU/p5VlJczNT0Ghtbi4uIi1fNG09fXfxYTHR1z9tzZbvN0R44c4SacLzo6
Orpju9l0E6kpqRLCHRwUJHFtlZWV38EzOE/NB576KyjISkgWhWHpsmWfBYeELJQ1bB6nUIiKimLE
m4GhtSQnp5TImnsEG77s7e2PTZo0yYdk7zJ+/fXm1+Bp3xSeS2pqKo8kKTT+/v4SfbizsrKGk2QB
x48f/xq8cJpoq6qpvoqOinIiWRSS/Pz8TBUVFamhExR1b29vRrwZGFpLSnKyj66ensxYJMZk7ezs
9hUUFvhcvHTxC7JbpxIeHp4r/H0M3xw79rMJSVJooAAqpN5bNGNjEyuSjIslfOzm5rqKmq6sovwK
7r1Ci7aQmpoaJy1t7evU6xMadk318PBgxJuBobVA1VzD0dHxYnPzjWBMnMVi3XNzcyutnFhpdOHi
hU4Jo7x8+fJjY2NjkbetraXVccNIuxlXFxcJ4Q4NDRUJd0JCwghqdz+cxyQtLa3V61AqAouXLBnI
5/Olxr3R8w4LC8skWRkYGFri9JnTn4FHOFVVVVWm9y009MJNTEyuOju7LExMTIwZNWrUkJ9//ulv
5FDvzb59+/49YsSIMGoBYs/lviLJCo+mpqaEcBcXFwuEOyoqypq6KDLeg4CAgHGCHXsYRUVFn9nb
22+V5ihgYZWfn8eINwNDW5g6daqGj4/P/gEDB0h8VLIMhVxPT++ZpaXlaVtb2wbw3qckJiRM0dLS
8nZycvIODg7yjouLE/zr4uzsra6h7p2cnDzFw919ioaGxhRXV9fTkPe0oaEhHIv+u9ra2jK7yyka
Xl5e66jXhgb326qoqJilqUXvpw3Ctvvp0yc9dhKuEydOfBYeEbGVWsMQGhZgZeVloSQrAwNDaykv
L+c6ODjs74qFE5ozHCJOTknh4fF4EsPds7Oz56iqqtBEGzzzO6tXr+7xc1q/efv2M3cPj6nSxFtN
Xe1Z7fTpLJKVgYGhLcybN48LHnE9eMRPm4uBd5a5uLouJqei8ECtREK4xe8pFpTDMjKcyS69Ai6P
O07au6Wvr39zYX39dyQbAwNDW1m7du0/ExISYtlsdqOamtpTaV5SZ5iurl6P6MONgBCdlHaNQkPx
iomJ6ZFx7eZ49+7dZ3FxcVJj3lDrO3T48CFmYioGhvayc+eOf44cOdLXw9OzxszM7ICmhuZTbFQS
/+g6wlgsVo8Rbjs7O6nXKDRPT8+tGD4g2XsVd+/e/czJyWmrtPsSFBRUSbIxMDB0FL/+evOfaWlp
yiNGjIgFccp2d3dfpKqmusjV1fWOlZXVHW1t7TvKysp3Bg4ceKdfv353Bg8efEddXf2Onq7uHWtr
6zt29nZnwYtfBHnuin+0fB6vxwi3gYEB7dqoZmNjsw1qNb1StIVMrZn6GY/HuyF+bzB8NHrUKFeS
jYGBQZ7Q19eXiAFzudweI9zSFvnFaQdCQkMbGxs39GrRFjJ+wvhBhkZGf4jfJ11d3Zvbtm39mmRj
YGCQF4xNTCSE29zcvEcI942bNwzErw0NairjSRYGwsiRI4PFZ1FEc3Jymk2yMDAwyAtsNltCuHV0
dHuEcC9atEhigim05cuXiUZOMvwPX1/fWeL3CsV8zJgxfJKFgYFBHsC5qcU/VjV19VEkWaGJjY2V
KtzHjx9nhFsKq1at+hxqWxLxbhsbm3NXr15lepkwMMgLINyLxT9UPz/fHjEAJzAw0FP82tB+++03
VZKFQYycnByOtJBJQkJCPMnCwMDQ3VhaWErM5WHNYvUI4U5PT5e4NpwRb+3atZ5q6mpfe3l5fV1Z
Wfn1ubNnmQY4Ci6urivE75uRkdHNnTu2/4VkYWBg6E5iYmIkxM3Q0PAkSVZooDYhcW1Cw5kXscub
pqYmrkGJCziftLGxOWlnZ7vOyclpEljkpEmTPJOTk/957969z8khewXTaqd9q6GhIdHLJDYmJo5k
YWBg6E483N354h+oqalZj5jWVVdHV6Zwt9Zw8iVjY+O7XC53D3iioyorJ3guWbLkn+QneiwBAQGT
xO+Fvb39TZLMwMDQncyfP1+iAQ+90YMHDgwiWRQWHx8fiZkB22s4RFxPT6/J0tJyd3Bw8Kiq6ir9
27dv97gQws6dO77V0dWled147RMmTOgRKyMxMCg0d+/e/VzaIJWw0FAOyaKw8B34Ej1mOtpw2gEW
i3XZ3c2teOXKlfrkp3sEbm5u08Sv19HJcT5JZmBg6E7YbLZEPFPagrqKhrSZATvTMKyCc3oPGzbM
c+PGRoX3wlevXmUgPsWwoaHh0z9evWIaKRkYuhsrKysJgXNxdl5HkhUWS0tLiT7JXWEYarKysrxc
UFCQfvLkLwo9rB7u4R7qtWG4ZNKkSQpfG2NgUHhsbGwqqB8nGg7EIMkKC8vKinZNaKqqKug1LtHR
0VmirqG+ZMCAAUs8PD3vcbnce0ZGRveUlJTuqaioCEYMSpvytC2G+1taWZ4dnp3t0dTUpJBeqpub
a7z4dXl5e/eIAVoMDApNZGSkv/jHOXDgwKar164qdAOlupo67ZrQ+Hz+HyRZJqdOnVLLGJahlpqa
6uDh4ZHg7u4+3cLScpOxsfE9DIe0VdBxQV6cPnby5Mk/kp9QGA4fPqzafwB9QI6jk2OPWSGJgUFh
2b17lyrOmEf9ONEyMjI8SRaF4/r1a4OkLs+lptYu0dm5c6da9vDhAVAAjDE1NT08ZMiQP1or5Pr6
+k8LCgoiyKEUBmtra9rUvz2hNsbA0CMwMzOVmJfbxdWlmiQrHNOmTZM6TwmHw+lQb7FhQ0M/Pz+/
ADt7u83KyvR1LKUZhmASEhLmKdIoRPCwN1GvAWoePaKfPwODwmNnZ7eE+nGiWbFYv5BkhYPH43HE
rwfN1893E8nS4dTW1n4dEhKSa2ZmdhUbKKX9Php66Gw2e3l6erpCiLeJiQltIBOG0UgSAwNDd5KR
kSHRCIWNdJcuX1LIUYIpKSlSR03q6nb+lLWPHz/6PDcnJ9GaxbraXBjFy8vr6Lnz5+T+/gYFB9Hu
JV4T8H8kmYGBobs4fvz4tyrKyjRhQcvKylLIODeumyl+LWjgEXdZ//Tr1699HhUVmaulpfVc2rmg
2dvbL79w8YJce97hEeG0e9mvf3/G42ZgkBesrVmHqB8ompOTk0LGud3d3deKXwtaTGysP8nSZUys
qlLicDjHpHnfuC0+IWEmySqXwLnThFtNXY0RbgYGeSEsPHw09QNFM7ewUMg4t7S1NNGqq6u7ZREF
8KrB+47aIq2nCw6bLy8vDyJZ5Q42m11HPV/4mxFuBgZ5YfLkyarijWpDhgxpOnbsmMLFua2trZ9S
rwPthx9/aLp0+fK3JEu34OjkNFGa521mZvZ0y5bN35BscoWJqckvYud6iCQxMDDIAywW6x71I0VL
TExUqDg3jlJUU1OjXQOagYFBt3uKcG6f+/j47BQ/NzR/f/9FJJvccOTw4UHik5Bxufa1JJmBgUEe
cHZ2qqV+pGj2dnYKFefef+CA1D7cUMW/R7J0K0ePHPnWyNhYooBEgSwtLVUm2eQCT0/PWPHzzMrO
ZpYxY2CQJ3KG50gsrGBrZ6dQI+Wio6I8xK8Bzc7OTm6GamdlZYVJC5m4uDjXkSxyAY/Ho03UhTWZ
Y8eOfUeSGRgY5IFnz55+oaen95r6sWKc+86dOwoT5+bz+VK7AlpbW1eQLHKBjY2NhNdtYGDw9Pnz
Z3LRPTA9Pc1RvDHV0dFxL0lmYGCQJ9hsNm2IM1pOTg6bJMs9dvZ2UrsCxsXHyVUV383drUTaec6Y
MaNber5QOXvu7F8cHPg0bxtrCPAeeJMsDAwM8kRkREQO9YNF8w8IUJiFFcCzljoP94IFC7pdEKlM
nTpVaiweCph0kqXbiImJyRI/LyjQfyXJDAwM8kZ9fb2ZePzVxcVlLUmWa548efwPaT1KdHR0mt69
e/cFySYXvHn79gstLS2Jc7WxsenWQnLx4sVGysrKtO6U+D4kJSUy3jYDgzxjYmJCi3Pr6uruJkly
TVFxEZt63kKD65HLvsfSul/qdMF8KrK4dPnSP8CzPiN+TnZ2dvtIFgYGBnnFzMxsC/XD5XK5CjFa
Ljg4eCL1vIXm6+dbQ7LIFaqqqhIjPLFxlSR3KcuWLf/B2tp6tfj5aGppXp83b542ycbAwCCvsNmc
sdSPV1HmYAZv8QT1vIU2atQoB5JFrtDS0joofq7Z3dBPuqCg4AtnZ+ft4iGyQYMGPRldMtqRZGNg
YJBn/Pz8aF3qMEZMkuSWFStX/kNNynJlGhoaz06dOvkVySY3PHr08DNDQ8NX1HPt179f07Jly9RI
li5h/ITxX4CnXSc+3cGAAQPeRkZFZZBsDAwM8k5iUhJNuOVhuHhLpKelRVHPWWjYvZFkkSsqKye4
iPeTNjExOUuSu4T6+vqvLSwsJUT7xx9/fOvq6lJx/cb1j0lWBgYGecfLy7Oc+iGDR/aWJMktLi4u
Ev3P0eLi44aSLHLDtNppHzo5Oe0RP9ewsLAikqXTWbZ0aV9PT88D338vKdpm5uZjps+Yzog2A4Mi
wePxdlE/ZiMjoyMkSS5p2LDhH1paWrSwA5qamvrbhg0NcjVE+/HjRx/GxcWn4/qT1HPV0NC4s237
tv4kW6eSlZ3Vn8/n/yQe0+7Xr99bKyurMTk5OYxoMzAoEgsWLtRQUVGhiSB4s0tJslwSHh6eRD1f
oXHt7RtJFrmgsrLyw+E5w9NVVVVp9xdDFZGRkVkkW6dSXl7ONjM3u0j9fbTBgwe/9fPzHVNVXc2I
NgODIrF+/bovbGxsVol/1MOHD48jWeSOe/fufcZmsyWECMUwIyPDjWTrdhbMn/+1t5fXWBBIiZoB
nP/efXv3dmoD6o7t2z+Mjo720tbWlug7rqam9iQ6OmbohYsXGNFmYFAk6urq+nN5vHk//vgj7aM2
MjJ8AoIud70yhIAHGS1+zmgcDufO/n37ul2ITpw48UVeXq6nmZnZgb59+0qcp4aGxpXx48erkOyd
wt49e77w9fXNE69Jffvdd9hj6MrYsWMDSFYGBgZ5Z/PmTX/OHDasb1hYWLKFhcVF8V4OKIhBQUHD
SHa5Y8uWzV+AQEt42xi7TUlJ6ZLQgywOHjzwlYeHh6mtre0aCcEkpq+v/wRqM506h8rC+oU/crnc
eQMHDqT9Nj5bPp9/eMyYMVokKwMDg7xw9+7dj6fPmPEJCNwny5YtHRwQEDA4ISHR2cXFBcV6iaqq
6mXxhjI07G0AwrN50qRJclt9Tk5JLpO2jqOVldXdjRsbu7yW8Obt2w8nVFb+Kzo6OpjNZu9QUlJ6
In5uQtPS0rpSUjK6UwcGTZkyxcbSyvIn8XukrKz8OjAwYNr8urp/kKwMDAxdwcuXLz8cN27sJ1XV
1T9y2JzBqUOHOtvZ2TlzbG2D4+Lixjk7O4+DavA4BweHRhCyfYMHD96np6d3C8TkFog1CLOk4AkN
8r729PRcLM8f9ogRI2w01DUkPFn0JLOyslJIti5h1qxZHxeOKDT18/MbA/f4tPhyX1SD83sLHvDh
opEjO83T3b9v35/T0tIi4fnT4tlYE8HQTNrQoZE3b95g4tkMDF3FlKlT/uXv7+/k5e013czMdJ+a
ujp6zLdwVrwBAwY2K8jNGe6noqryh5mZ2e7Q0FDPVatWye2HPX78OE2oLUg0sqE5ODr83BWx7SdP
Hn+Yl5f3r+Dg4CBra+tGEMQn4t3rqPbDDz+8NTIyug33tqhu3rxOKxAX1i/8OiwsrFa8EfTHvj++
hQJ+MxT2TGiEgaGraGzc8EVYeFiSgYHBaVyVhvpRttVQpPv27fsWxP4lHOuMubn5bv8A/8phw4bZ
Layvl6vpT8XJzctV1tbW/knadUFN4sn06bWdGjM+eODAnwsLC7W9vLzGaGpqnhaPHVMNhRxrL4aG
hkc9PD3TpkyZ3KlrSkJBosvhcA6IN9YqKys/gYK+aPPmTUxohIGhq0hPT//CxoY9tyWRwA8W7A8Q
i5daWlovVdXUbqMw6+sbnDExMTmqr6+/ytnZeQ6LxUpNSEgIj46ONg4PD//mypUrci3WQkpLSqzB
074p7fqxIIqIiMgkWTucS5cvfRgXG6vs7x+wGAT7QXPeNTynN1DAXnF1dZ2TnZ3tOWPG9L+Tw3QK
Fy9d/AKuPUJXV1ciNAI1qEtDhw5lJopiYOhKsJ8yj8ebKz6fBHrN6DHr6eufsbS0XAXV9RFQRU51
cnKyA3E2HpaZaQwetDKI8zfLly//5v79e50qHp3J7Nmz/xwbGxsBgik1PIL3wtfXd/nePXs6JUQy
f/78L/38/HJVVFRuyhLsfv36vcEGR3gOcyIjIz3nzJnTj+zeqYwbN66fo6MjFuq00Aj8/RbemyUT
KisHkKwMDAxdBXjb0eK9PkDAroCQTAQny7i+vv4bkrVHUl5R0Y/L5U4bNGiQ1C51KKS2dnZbVqxY
0SlhgMbGxu89PT23S+t5gzUcDQ2N265ubpsgj+eo0aO7RKyRnTu2/xk8aQ9TU9ML4u0a2traj6Em
lcaMgmRg6AZ2bN/+mZGR0QXqRwl/X5s0aVKPn9h+w4aGf8bExCQZGhhICJPQUDidnZy3lJaVdYpo
nzp18kMPD4+V4l42zulhbGx8OiY2ZiQUrMrPnj3tUoFctmxZPz9/v2nKYv3DsVZmYWFxpLCw0JJk
ZWBg6GoSE5OiqKI1SEnp7ciRRc4kuUcye86cv4aGhnqYm5vvby6mP3jIkDfe3t61q1ev/ifZtcMp
KhppN2DAANrvYm0nNi4ufcGCBd+SbF3Ghg0bPsrKzvZgs9kXxENncJ5PwemvHV1S0mn3g4GBoQWO
Hz/+oZ29Pc3b9vLykqtJkzqK6zeuf1hTM/XHuLi4REsry6MgQlLDImhYkBkYGFxOTk6OPHX6VKd6
us7OzrSpYqG2c3Xs2DHdUtupqq7u6+bmOk18FCbWBvT19S+D5x/I9M1mYOhmiouLbalzWygrK7+t
q5tnSpJ7BA0bGv4aHR1lEhgUWKunp3dJ3LulGgqUqqrqYw8Pj+njx4/v9Aa32bNmqVPj6oMHD36b
lZXNIsldxtlzZz8PCQlxlxbLHjho4Ft7e/ulI0eOZBogGRjkAVdXV5q35+Pj0yO87cOHDv01e3i2
CdQe8iwtLY5CgfRYVk8NNEwbAnns7blLcV6Proon+/v7z6Seh5u7W5fefxw+n52dPcTd3X2VkpIS
vQYC90RbW/tuXHxc+tSaqYyXzcAgDxQVjdSgfqzo7dXW1iqst93QsP4rECGT0NDQPDs7u6Nq6mqP
ZTU4Cg1juJqamnewq1taWprVpcuXukygKioq/qmurv5IeC5YE8jLz+uy+z9v3rwvExISckCcb6BI
U+8LNoxaWFiuHzt2rBHJzsDA0N1s3rzpc5a19Vbqx+rr66tQ3vbmzZv/MmXK5B/cPTxsPD09x5ib
mx1VU1N7LN6gJm7oXYMH/oeZqelPODQ8e/jwTh1pKAuoDYyjnhePxztBkjqdWbNm/eDk5LRNWsOs
ro7uY29v7/Q6EHaSnYGBobvZuXPH52FhYXOoQ5Y1NDSeVldXq5IscknDhoa/TJs27YfIyAibgICA
XFsOpwG85Uuy+l5TDcUaahR/qKtr/OTg4FCVnJxiv2HDhm4bLDRu7FgN8LZF5401A/B+fUlyp+Pn
57dEPHQEBd47uDdHoSbQqcP5GRgY2sBPPx39KCkpaYirq+sq6kCP/gP6v4uPj+/WeaXFwdjrqFGj
Pi4pKVGKjo528PD0zGWz2SjUF8FbftVcvFpo6HkPGTLkkaGh4c/glVfFxMTYQ9W/20d2grf7uYOj
w1HqudpY29zbtGkTLUyzZu3av1dVVXXKZE16enrbqb+PZmVltXvt2rVMNz8Ghu7i6dMnH+7ctfPj
lStWfDVs2DCl1NTUAHcP90UqKio3qKI3YMCAdx7u7uMvXb7crY1Pe/bs/mjFiuVfh4aGaoI3GODu
7j7NxMRkD3ilN1VUVQQNZVSRkWZ4XTh/B4j7VTs7uy2+vr5pvj4+Oo2NjXIzDP/QwYOfe3t7z6GG
c7BXT3R0VBjJIiIiIoLr4eFxmPzZocD9XUq9d2jm5uad8lsMDAytwM/fPxo8qmng1e3R0dE+gnNf
KA0eTPtI0XANwKioqFE7tm/vQ3YVcPTokQ/BMzcmf3Ya06dP/yE4ONg6LCwsl8ViLdLR0Tk5ePDg
+/369ZM4V2mGQo1zd8B13AGveq+bm1sVFFDeRcXF/V++fEm7JnlgXt28f4BgzhEf1u7o5Lj94IED
EucL15JtaWnZRP7sUApHFPqL11oGDRrUNGXKFDWShYGBoSsBT3Ms9YOkGn6suGKKnb39lqysLKmx
zOrqalMnJ6dr5M9OYcmSJQPNzMwuDhkypFVhDzTMB6L3RlVV9Q6I/F57e/vqoKAg75SUFJWjR47I
bUPagQP7Pxo3bhzX2sZ6H7VdAc2GbXO1trZWav9ouL4qqHF0inCfOXvmr8YmxhKTaTm7uIwlWRgY
GLqSGTNmcMQXjB08ZMh9Y2Pjn8Hjqwahs1qzdo1MjzQkNGQMh8O5T/7sFDIzM1Op5yfNsMEOvMDX
4FFf1dfX3+Ll5VUdHR3tnQxCvW3bVoXo8VBRUWEYGhpSj71dqNeGoRI2m/3T9Om1OiQrjQ0bNnxo
YWFxzcjIqFOEG4H7OZx6Tmjwe49+OnpUYWd4ZGBQWN69e9fH3Nz8BPWDBC980d59+1qcJOn333/7
lMViXQOh3E42dQrx8fGF1PMTmoqKyms1dfVzUHBs8fHxKY6IiLDPzMrqf/rMabkLfbQGPz+/BvEa
BVzjk9CQkJnlFRUyGwKLioqC0Du3tbU9TzZ1OKWlpX/V09OTmFs7JiY6gWRhYGDoSsLDw/2o1XLs
ehYSGmrV1NT0AckilfLy8kjcj8fjzSCbOoWc3Nx8qmCgYew3OSmJO3LEiP9g4UOyKjQjR47069ev
3zvqdcbGxs39448/PiFZJKirq/ve0NBQMH9MQGDAKLK5U4iJjR0uPkjJzMz8wvHjxz8lWRgYGLqK
o0eO9AFvbT/1gwRP7+7QoUNTduzYLnUlmrLy8s8tLS3PY17IF0A2dwqenp7O1HND09PV7bSwQHfx
9OmTPnZ2tqup1wmF6MuwsLDs5StWfE2yiVjf0PC9p5fXEcwHtZ6njY2NA0lSp3D48KG/itfOMIyT
kpIaSbIwMDB0JcXFxWqaYqu5gPf3ks1mb02IT/Cvqqr6fuPGjYJugFevXv0cqvWzsaoMgvG8sXHD
XwUH6SSwYZR6XmhaWlo9TriRuXPnDoQC8Rr1WnF4O4vFOhkWHp4TGxtjNGXy5EFTp07VdHVzO4Ie
cN++fd9hrxJyiE6lrKzcdZDSIFqtwMTE5PzKlSs/J1kYGBi6kqKiIl8QxKfUjxJt8ODBOFryIp/P
32NmZlbu4eGxQjj8OSAgYBrZvdM4dOiQoXjfbAyV3Lx5o0c2jJWWluhYWVldEY93o3eLE2BBAXtT
R0fnHqaj4aRPJ0/+IjVcVFhQMCAlJcWC/NkhQKFNqxXgOSQkJOSTZAYGhq5m4sSJIXp6ehKiIc0g
39MlS5Z2avUcwRCCmpqaxO8vXbq0xw63Li0tHejo6NigpKT0Rvy6qQbe+fFZs2bJbLiMi4sLg1rT
IfJnh4DdMw0MDGi1MyhIHq5dt47p183A0F3k5AwfCF7cclU1tSeyBBy7ECYlJXVJ9RyxsLB4IH4O
YWFhbiS5R7J3z54v4Rp9WCzWviFDhkhMiAW1oHtjx43VJdmlgj1yTExMOjyslJaWFga1HlrIxMnZ
efnatWubbdBmYGDoRO7evdunqKjYOjgkeAp41s+pHyiKua+v7/bDhw91WW8OEG7a7IRorq6uI0hy
j2bf3r1fenp66kZGRu4SXjuKZmpqajjJIhO+A38e1lbInx3Gs2dP+2CIhvo8MHyWkJgYRLIwMDB0
BwsWLPhHQGBAqdJgpZeiDxREG6rJ28dPGN+lEwzZ23Np05qice3tV5HkHs+7d+8+cHJyEvTiQbPn
cje2NFR/165d/zA2Nn5oZGT0nGzqUEpLS/9pampKa0jV1NS8WzmxUp1kYWBg6CrWrl3zT19fHxf4
4PdQ5wLBHgxmZmbbA/z9ZYp2eES4QVxcnD75s8PIyspOpAoEmrm5eacOtZcnlq9YrjNg4H+XUcNn
Mnr0aDOSJJXff//tg+CgoDFYO7K1tdtCNnc42dnZNkOUhzyjPhcLS8vD69at+45k6RA2b970ITgS
32dmZbIsLS15iQkJ2YmJiWWZmZllLi4ufgnx8byikSMH5efl/ZnswsDQsxk1avR3PB53UGBgINfb
26sMvKhfoCr+Py8bTElJ6a23l9eK0rIyif7EVKD6vNHM3LyQ/NlhbGjcoCE+NH/IkCFN+/fv6xVD
rmNiokXD/uH5XCSbZQIC5wTP7CUKd3JKcoshlfaQmJSYjTNHCs8Pf5PP5y+bP3/BZyTLe3H48KEP
p9bUKCUlJcXa2nIWamtrX8B+7eLrgP7ww484CRraDX09/XXwDsbWTpumdPv2bSbeztBzAY9lLgj1
DWVlZdoHgYYj+UxMTM4mJyfHNDSsb7ZqvnzFir/r6eq+tLGx6XDhRkCwJBooCwoKenQDpRAOhzNR
eM3Ozs7LyGaplJaWfQvP7C7mZbFY90+dOtmp/ezBu+/j5OQ0gTr6Fv8P5zlr5owZbRZvrPGlpaW5
gAAvALG+jl0/hcdtjeFv6+nrX4+JjS2dVjuNmUuFoWfiH+CfR33x0bNVVVW9Dh/9NvDCo+fMmd2q
ai94RsW4f0xMTCLZ1KHw+Lxl1PNE8/DwmEiSezS+vj6ixQysrKxEBeOdO3c+gNrIl+PHjRuUlJw0
aO7cud+7ubkJ7hN6vtnZ2Tkka6cCtbY+ISEh26lD4vE9AkFfPnPmzB9INpmUlJR8VDii0NCBz8/G
Gh/WFoTHoRoeH5yJN6qqKq81NTVfw3v6Gv/GaxXPi79vbmGxZ8qUyZbkZxgYeg7r16/XGzJkiKiq
iyGIqqoql0uXL7W618iMGdO/NTIyeti3X98m+FA0yOYOJS09XSLObW1tfZwk92i8vb1pwg1i+GFm
5jBDf3//KQb6+oc11NVvwHO7oa6ufgEHTJF8948ePdKp3jaV9evXfQ0FKU288f/WNjbnIyMjXRYs
WCiapfHkyV8+3Llzxz9zc/MMMbQB7846DU3NR9R90bALJIjzE0g/DoXAguDgoGG+Pr68wKBAU6gF
msLfpnBveO4e7qPBO98/aNDAt9T90fQN9O/Ex8cz4s3Q84APbhP1ZXdzcz+MoQ+S3Cxnz539zMnR
UeDlgVhcIJs7nE2bNv6goqJC6zuMsc3Fixb9jWTpsTg4OMwQXjObzV6LYQQQadGq79IsPCK82Umn
MrOyvOrm13VoKGFhff3XPj4+O6hhEzSlQUovzczMDhsbG5fCOwLGWmBoaPgLXoN4XhRreM73oFDe
FhQUlBkVFaV75MiRFnsxVU6c+BXk9zU3Nz8nXgCAd35n3LhxHTqClIGh26moqIBvSF3UOwA/HhCH
PSWlJYNIFqlcuXLls+SU5JnY0wE/lszMzE6tmsNHv4f6QaIlJyV1auObPBAaGpopvF5cfUZaaIBq
2IC3ctXKZp8dl8vdDp7ocPJnh7Fzx3b0vGcPHDSQVsg2Z3g9UGN4amZqeiA+IaEkMjJCFRyC9xon
MGvWrO/h3Z09cCD9980tzM/X1tYyMW+GngVUPYeL9w4wMDC4Bt5eTEFBwXdbt275kGQVMH369L9D
VX0mCgnmNzU1PXHgwP5OrZpDlTtdeH5CA5HYSJJ7LFVVVRbiIyfx+QweMvipjo7OeQsLi/NQ+xA1
3tqw2Q/IrjKxtbXdDs+2kfzZoezft69PXHxclpaWlmBOFep5Cw0Lejjn1xgGAU95SnZ2tvXOnTu+
IoegsX3Hjo8OHjr4jzlz5gwcO27cwA0NGwaGhIT8+dq1q7R3Usjx48f7wPtcCe8mTbzhd6aTLAwM
PYN79+718fPzraSKNxpprLxgY2OzIDgkOEtfX9/eycnJB6q6e4TVXGVl5WejRo1ik0N1Gusb1v8A
NQPa+cH5vPzp6NEeHS7Bnhvm5ub3hdesoqL6FIR3CtRwrBcuXPjd48ePvnN0dJwlTLe3t292cYu7
d+9+AAUtrhbUqYtgZGRkqHl5e0+BwuWAqpraeXiPzmtrax+Hc2/w8fHODAsLM9u8ZbPUMMibt28/
mD171qDAwKAYPp+/TldX9xcoCDCOf0NPT+8G/H+3i4vLAl9fX5/ioqLvQMRp3f8ePXrYJzgkhNag
De/py6lTp6qSLAwMPQPwmPuAV1uGQkx94amGYRFqn2ps2IyIiIgnh+h0nJ2dN1PPBy0rM6vHh0tA
oEbhtVpZWV1PTEy0IZtFBAQEiBowcUoCslkq48ePZ+NzBAHdSjZ1KkePHvlq5Mii7/Ly8r7DRkmy
WSYXLl74bOjQoZngjV9TUVF5A+/YdT093fPGxsbnNbW0sAC4Bw6GoCESw0Kamprn4ZpLJk2e/D05
xJ/gt/QhP21kJ5qXlxfjdTP0TPJyc93AIzswcKBkKz3VULRzcnMngnf0XvHI96GgsNBTPGwANYCd
JLnHsnv37kEenh4HFi1arEc20fDz9xMJN3iiMoX74cPfP+VwODtJvk5dNed9+PXXmx8kJCTMNDEx
wQbKKUFBQfzY2NiBa9as+e7Y8WPf1U6f/h0UXGrx8XF+fAeHheoa6oJwDL4T8M6eG56T43zlypUP
WCyW4BoHDx78gOqIYO+n8xfOM6v2MPRMsJUelzVDEVCDaq6aujpNxLHxJxdEu6uXDrt69WofE1NT
wXJdQgOvrGnu3Lk9vgq8adMmqTFgxMHBYabwfoDo7Seb/zR33twPx40b+13q0FRLb29v+9DQ0AL0
tlHoqqomyl1Pi/Xr1w0Bsd6YnpbWqmli0zPS1cCLXgUCLXg/NTQ0XsJ7ORrbXpSUlN4VFRX5xcTE
CMYYoKHIl5SUWJPdGRh6Jk1NTX2Ki4sxhipa3gxffn9//3lPnjxuVrSrqqoMIE+Hezepqam54o1e
4HVXkOReibeXV4HwXoBX+fL27duf5+XlOdvYWM/H2DIUvi+hhiQKc5mZmT94/fp1lxa6rWHWrFl9
9u7ZI7OAkgY2RgYGBcXB9Qk8axBswTXa2tpuxvRdu3b9oKz8v66kbm5uHd6bhoFB7qiurlYdMGCA
aDQbDqXeuLGx2XlLED6ffxXE25j82WFs2bL5r2ZmZqLGOjRdXd2HS5cu7bXdvYYOHSpamxO96ZDQ
0M3YGEe9R1TjcDgzya49huDg4DD0soXXGBgYVEaS/qSvr39UuN3V1bXXzCzJ0Ivx8PAYIXzp0TIy
MvJIkkxmzpyJYt/k6enZKSvVQPU3l3pOaPEJ8UUkuddx8uRJ+gAlGd3whBYXF5dJdpU7rl+/9sH0
6dP/kZaeZsG1t7eD2oIdOAt2SclJFrNmz/pu27atUrsBIgEBAfOE1wiF+50FCxYICnMHB4cG4XYL
C4tO7U3DwCAXmFuYNwpfenUN9XfHT5xocf6JqKioeRjOmFY7zZBs6lCWLV/+V1MzU5rXbWVl9fDo
0SPv7XXfvnXrQ6hJfJGdnTUwMjLSAo5n5+Do4F1QWFCirqFh5+/vZweerdruXbv+cf3Gdbmbfc7K
irWXej/QwAN9qqendwFE7MJ33/9PzNlstj3ZTa4AwR7o5eWFQ9hPqKurv8SwB3Y7HTBgIPb7fok9
SMBjng+FtEVZeTlNwGtraz8oLS2NEIZK0Px8fQWFubaOTolwm5amJiPcDD0f8HYeCl96EIGfyGaZ
VIypUIUP7CV8fM/PXzjfaXHU8PDwCGoPEywoUlNT2+R1Hz586HMU42jAzc1tPlzfIfBcr4MJphAV
Dp9G8VBWVsaG0LvGxsYnPDzcJ4HXb7F37165WeE8Ozs7XRj7B/F6y+PzV4GXatPQ0PDd9evXLajC
nZiYmEp2kxuSk5PNcZV7FVXV+4aGhjv4fIcaKxYrW01dLZvP52/Q0tY+L+zphCKOAj5q1CjBJGjY
7zswMDARn5vwGtH09fUf7tq18296+vqFwm3wXjLCzdDzMTM1FX0ILVUzly9f/neWtfUhzMvj89aR
zZ3CoYMH+7A57F+E54YGH+XDCRMmyOxhcunypQ9nz57999CQEAs/P9/RIBQo1Hf79v3fohGtNVVV
1ZfW1jabc3JynObX1cmsvncVe/bs/qu5uflNKDQfJCUlxR85fFhUaJ47d9aSeu6enp6Vu3fv+nDr
tm3fenh4DLCwsBwwc+bMb/ft3dst17GhcYMq1HAuu7m6zgkIDFA7ceKERIE/f/7870PDwvzhGo9j
gY2FlLW19bm5c+ealZeX2whF28DQ4DwUsqIl90pKStKgUF4s/Bv2YYSboecDHqbogzc1M9u/YUPD
38FL1Xdzc7UFobTV0tK2dXJyso2KitIH77wOPyjsvVBWVuZJDtFp5OXlseEjpY2m1NHROVRUVMTZ
f2D/5yOLij5as2b138Ghxm5jXvAB12lpaZ2Q2XAH5w5e9rtBgwa9AQF8Ax74G11d3Tcg0m/A634r
9GiphoLh4MCvXrhw4bfktLqNnJxcD6h1SKyQ8+DBg79irxLhOYN4XYVnVqevb4Be7HUouK5jGCIo
KKhuypQpnb56vzg5uTnR4HGHv3jxosUa2pw5c76GRzmnX79+guduYmJyDhwKQb9tljXrZnlF+fdQ
MNUJrxXe0UcYdhH+7e7uvpwcioGh5wIfuch7wRCIsbHRCRCyRziFKAo0GsYVQQwfCUMX9vb2J3FR
WXKITiU8PHyeeGMciNQjqCYfMjU13aWhoXkC/r4rbVJ+FGkUaBD7CzZsm0Yul1sGIh9na2trjlV3
qIqbFxQUmAcHB5tHRET420M6VOMPwvXSRpdiSAU8xkNLly41J6cld5iYGF+inrM0w4IJCt9rk6dM
7tLr+Pnnn9rUBRDnQ+HxeLXCghTfuwEDBrwrKy/3wHRwGpzEr01ogYFBBYKDMDD0ZCwsLSQavZoz
9ITGjx8fSHbvdNauXfu1jY3NDWnnIm74oYM3/RaE+gaIc6OLq2tcYmKi+eLFi0XDpVsCJ0OCfdh8
B/5qOBZtFXw2h32ndto0qaMbuxsPT0/R9LAtGYj3nWHDhnV7DaI5Zs+e/VdLS8ubwnOGd0DU/nL2
3Nm/CucmRxMI/Hf//f/48ROcSDYGhp6Lm7sbfZV1+Ah+/PHHd+DFvgEv+833P/xAC1WYmplu6eoR
lcOHD9c3Nze/LmxMpBp4Y+80NDWf6unrHfLx8akJCwtzqKmpaXba09aAozgTEhLcoapOKzSMTYyP
TZo86T8km9wwdepUc+qMeVjAYihIS0vrDd4j6jWgubi6HNy9e1e71o7sbGJjYqOF5wuFzdVHjx6K
BnyBqIuuxdzCYjPHllPm5OR06MqVK122wAQDQ7cxYcIEi/4D+r8DD+aZoaHhITt7+3IMG7i6uJh7
eniYgxiuF34g6Nnk5OR2emxbGlOmTlWKi48v5/P5jSBIjWw2u9HD02Oar6+vf1p6mj423pGsUikt
Lf0wPz9PDargtmlpaaNwYicQ5lHe3t5e4GHrrVy5UmoPkvkL5usbGRkdFt4DNHt7+yW//fZA7ubE
cHJ2WosibWdnd8LP39+/qKjIHO6NeWRUVI6KigqtAMLwQ3h4eBEUwnLX9fHwoUOfRUVFOsIz2ikM
l2DPn+rqah7JgnOOi64FBFuw5Nu9e/cY0WboPYBwVQwdOpS9adMmiRcfPJsDwg/EyNjo+YWLF7rU
224vBw7s/1tubk4keM5r1NTU7mAVG8VAKAg4twfG9E1MjA+GhoZmrF69WqLxrq6uTgPEW1Rtx3h6
RkaG3M1aOGXKFCUXF9cKuIZ/kU0iYmJi9HV0dGiLMmMjLhTcfJJFLhg2bNh3UCBvGjhwoEQDMxSy
lSQbLrIs2h4bF8vEtRkYhIAH86mmpqboA7G1s9tHkhSCBQvmm8IHvgtqEm919fR+AS9tsT3Xfnhk
ZORwEIHhrq6u00CQd4GA3Uchx4ZYrJJnZmYGbt68ieaJgvfqQQ1FWFpZ3QEvXaFmoiseNSpgwIAB
tLg9FGhnly5bJhehHyh4sNvgWTwvrDnAu3fBjDLpGDgRggm2fv/9tw+gEBJdQ0hoqLPgAAwMDH/6
008//WRM7dGBswniqMKDBw/+vbi4GPsGD5g8ZfJHJLvc4e7u/hOPz1+Tnp7usHHTRqnzr+AkRiEh
wepQLZ+moqIi8EiVlJRexsXFVZ05e0YkzCdOHP+Mz+f/JLwXKPRQAISRZIUhJCSkSrytAO7TEmr8
uDtYtWrVf8zNzQ/i+QxSGvTOw8OjauLEiT9kZmUFCc8TJ9jCvI0bG7W///6/PZzwWrZs3twpI3gZ
GBSSA/v3WQk/GjR9ff1joWGh8/T09I6rqqpeA4/oGpvN3pmWNjTg7t27cud9hoWF6V+/fq3VoZ3c
3FxzSyvLE3itOLISxLsWCqcPQPj/A975RvC4RaNM0VhWrANkV4UBw2Hg1dJi9nitqampaSRLl4Or
9vj7+88lDeNN0THR1Q8ePBA8t8mTJ4veQQxRXb506e/hEeFhwm0g5s9xlkvBgRgYGARV0h+FU4Wi
YYOW8P9Uw3gkeHK1+/buVajQgTRSUlL+ZWpquhuvC4S6CUQ7XegJ4rBy7HEjvG6Ml69cubIf2VVh
yC/I14BClxYy0dbWxni3KcnSpVRUVFiDKAti2i6uroe3bdsqEuLy8nKa88DhcI6ZmJhcEf5tY2Oz
nmRlYGAQAh7Nb9QPR5ZhI19kZGTt0mXL5K6XQluZPn26EtQuBI2R6urqgrAIiPTz2NjYWl9f3+nU
646KigoluykUGRkZucLRiUJjsazOLqxf2OXxbncP9x34+1BQvli0aBFtAYi0tLRQ6jmKW2JiYhLJ
ysDAIITDYS+nfigoYiBmb9GEPTOEhiMsY+Pi/MmucsGcuXM/HDV6VP+goCC2s7OzR0FhQbGamho7
NDTErG5+3X8uXLwgtaDJGDYsEAsj4TWDQCfi9sqJE/9KbbC1s7MT9XRQJG7evNHHw8NjrfA6hIYr
62/ZsrnLak4rVizvr6ysLPhtTy9PiflvXFxcSmnnSAbaoA0ZMuTF9u3bfyRZGRgYhGRlZXkJG7O0
tLR+8/HxqYiOirLAqVFDQkPqoIpLq3Lr6urenjp1arf3Uvj9998+zcrOduByuasxHg8mCvVgHBXn
INHW1j6HMfsxFRW6586fEwn45s2b/wbXFw/pgvwo3KNGjeKS5D/Z2tqKGinh+Ao7qdGkSZP+ZWVl
JermiIb3xsfbu3bNmjVdMjgnJCQkFX8X37FRo0fbkc0iOByOqDsqGpdrv47H4+0Cx+G5m5tbp050
xsCgsOAsfWZmZqf09fV3V1dX0+a4wIWEA4MCEzEWTP24AgIC5pIs3cLMGTM+hY+6Vk9P77m2js5F
ENpNcA0VxsbGOSamJhWmpqab4MO/KRRyyPcQBCTt0uXLn06eMuU/jk5OO7HBjnpNjo6OG8jhcfUf
0RqQIO4KPRsd1EZswXOlFb5Y03B3d984NG2o7p07dzpVwKHGshJ/08DA4MX9+/dpjYzz5s39GzgL
ovNCcR87dqzlw4e/9ykpKeEUFBRokKwMDAziVE+axBk+fLjEoA7k3bt3n/j7+88XflxoIAQvYR8d
kqXLSUlJCWGz2ZtDQoIdly5dKnVhiMLCQiU/f/9cVRVVgcf5/9s716CmryyAJ9/4VvaT2i8820TI
owIJIbz+gSSQ8lCQl0FJwitAAkkQLNhAAOPqdldxxxFlRFnQrjh1S6XW3XWCG7odBpwtVGdK0ZWC
7Qd1HElXtwsftsve8+//nwnoup2pPJqe38yZkHvPzdyE5Nxz7z33XBh8KisqThMP+s8Q3QARDMTb
+xvMMqCeGPrFa9eu/QLaqpQqb/5nHo/3k08jWmOqaVk5UIEIBIJvyCA1XlRU6NQWa/OMRqPywIED
SjKIRcTESELJ/zmUfC/iiQFV1prNysKCAiWloJSRkQLl3oa9DTar1anT650FBQVO0sZJBlBnZmYm
/dxsNjvLy8vKyaBJbzTKZLLprq6u0NOne7ypZxsaG5t9+yOXyxce3L8fwFQjCPJjuDAwsCkxMXHZ
Jib5cY5AmBejsqa0trZuunnz5g86/tze1iZlkxmFh4d7MyJWV1efuH59+JWcnBzv7SpNTU30RmR2
VrbXcIv94MaVx48fBxQUFp75X1FDIOCFk8ELlsIgfPBhUFDQPeIB3yPvfzGKlIlEIvoyCvgMYbnl
ea+xUmAJit0ngXYikfBeSkrKUH19ffnIxx+/mp6eTh/GYUWr1eLSCIK8TN6221t9NyvBgyXT2hSm
ekNz8OBBqW94HJm+T83NzdGeXW9vr5Q1RMRjpDciU1NSvRtmxEP/C5T91BlxuwPj4+NPwEyDfW/r
JfDdUSgUt31DUeF/0OpofWYNHEGQH8Gdv98JJD+2ZV53RmbGyN2Zu4zGxobMEH7J9lupVNJHq1nI
bIIuT0pKosuzt2//E6urUqk6aSU/4OyZMwFwUbNQJJxhN6Q3ipDPfmphYQGXSRDkZWOsMrb6/thg
+utwOBRM9YZlcXGRc+WjK9tef+37i2ghrLG7u9t7sCZWJqOjSJRKFX3kmhgR7wGQxsZ9FlrJj2hu
bgrSG/QtyRT1qUgkmg8LC/uP72xqrQW8bZPJVMJ0D0GQl0lvb2/gG9u+38xjhRi5kSdP/rFhPaWB
gYuvGo3GjtjY2Jts3DZIWVmZlVHhyOVyN5RJpdIlvV6/k42igQ29EfeImFHzO76cnX2lef9+kUGv
zy4vL7NHR0fbDQaDa9euXa6cnBxXenq66803Na7s7GxXbm6ui8xaXFqt1qXT6Vzk84P6nuDgYPvr
PB548Xby3bALhUI7n8+3k8/OTl7n0p49e1x5efmuNLXaFRMT87lAEPmvlYNEVlbW1O07t9HbRpDV
QqfXd/n+6GCd0m63b8jThcc6O+XqtLTp522maTSaDxg1uJeTNtwgMItg/1aqVF8yKshL4LPPJjdV
VlRIi4uLfyMWi+nlGth7OHz4sJRRQRBkNRgaGuJFRkYusMYNRBYnm56cmKBD6TYKJ092xREP+gH0
DzLNxUgkM8T7+5Ttc2pq6hyjyomKihpjy32F6GMe6FXi0KFDQcQjf9dms1UyRQiCrCa+B1RAYOpb
WVn5K6Z63Tl3/tyWxMTEaehbeHgYJDY60dffHzQ19XkgG88sl8uXGHUORVHegUggEMxD3hLyuDA4
OIjHrVeRb7/9Jy6PIMha0dl5lBcREbHM646MFCx0tHfEMSrrhsczzykoLOiDPsFUfPfu3We//vor
r4GAeGSoI/2nDffMzN0Q2Kxk30d9ff0hi9WqrrNYGukGCIIg/gIYRNbYsSKXx00fPXp0C6OyLnR3
dytCQ0PpQSU9PX0K4peZKs7Tp08CWCMNESZQtndv/Q62/3BA5eLFi8m0MoIgiL8xPDzMi46OfiYl
rEajGes9e3bdjHd+fj4dgw2bjO/8+p1lBzouXXpPxkY08Pn8pdJSQ252VvYA23eFQuH593ff4fQd
QRD/pby83OgbYgcChhHuDiSeb9ytW7cYzbXhxo0bIcQg0962Wq1+5v5Mk9ls9e0rGHfSf++SD5lF
9DKqCIIg/smjR48CiId71dcYsiIUCR+UlJS0O53OkMuXLzMtVpc6i8VrmOvq6oxMsZeMjAzviciV
ArHb754/j8skCIL4P/3n+jfHyeNGn2cMYc1YIBTOEe+3r7auzmCz2baNjY2FmEwm7ujoKBdONP4/
QOfhwwfcL6a/4H7yyV+5g4OD3J6eHu6RI0e4p7pPcX9/4QJ3fHyM6/F4uFlZWXQKUR6PvzQxMRnM
vASNy+UKhkgRtm8wM/BNuqRSqfwiJwmCIMgPoqKyYnNCQsLoyhNxvgJLKsRweiDNp1Qide/cudMt
i5P9ViwWt5O27RqNhhaKotpjY6XtQqGwPSwsrF2dlva7Ep3OXVRURLfJzMx0q9Uqt0KhcKtUSjdp
487Ly3MTz/+D8PBw+qg6qVvq6+vb8vTpE6aHHE5ubq434x9IYmKip7CwsE4mi52ACJP9+99GbxtB
kJ8Xncc6NxPjepU9Lr6eAoNEdHT0tNVmbSMGPOAP77/PJwOEx1entLT0JNPvQIfDoaPfBIIgyM+N
69eHA8xms0Uikcy+KPfzWgmkME1KSjq13SfbHwgsmQwNDfGZbiMIgiDHjx8PNhgMjpiYmMmIrVuX
HdRZa4E8Jb55n0GqqqoxegRBEOR5XL36UeDu4mKZTqdzpKWpB6OioiZFYtFsSEjIrFgsXoD7BoUi
IXjAS3DZLzzCLSxwupHUw+XFcOfjEmlH38xCPHlayIBAP4dy0IN2cDsLe5z9RZKcnHz/wysfbma6
iCAIgryI+fnHgX39fcGpqanB+/btk1mtNqqisoLS6UoorVZLP5aVlVFV1VWU2WymbDYb1dDQSDU3
N1MtLS1UR0cH5XQepNra2ii73U699VYTVVtbSxHvnsrPz6Pk8niqxmRyJCQkDJKBYNmaNgh/K3+B
tMNbVhAEQTYi1TU1b+zYkfNHNk0rHIMvKSl5JrYbQRAE2UCMj48FWCyWYxKJxEM8+iqmGEEQZAUc
zn8BlzNQzhbW/C0AAAAASUVORK5CYII=</Image>
        <Image id="Profile.Org.Kanton" row="0" column="0" columnspan="0" label="Profile.Org.Kanton" locked="False" readonly="False" visible="False">iVBORw0KGgoAAAANSUhEUgAAAEcAAABHCAYAAABVsFofAAAAAXNSR0IArs4c6QAAAARnQU1BAACx
jwv8YQUAAAAJcEhZcwAALiIAAC4iAari3ZIAAAAZdEVYdFNvZnR3YXJlAEFkb2JlIEltYWdlUmVh
ZHlxyWU8AAAB/klEQVR4Xu3YO0rEUBiG4ekEQWysXIGFK7B0D4rlgCsQG8Emgr3LEAvBRqZM5wrc
gM0g2Fgp2hznk/wQJsmQy7n8l3PgtRm1ePgwx8xWx+VaK1e1fpCr4+ye37ir+4Ury9J08/m8ibN3
++j2n5bu9fPXWT5FUXTjHDy/u8Xyu/pWe2cjDmV1Qb1wsKCXj5/qR+ycXjiUNaBBONYWNAiHsgI0
CgcLsvBHehQOpf0xPwlH+4Im4VBaF+QFR+uCvOAgAD28fVW/VsfxhoO0LcgrDtK0IO84SMuCguAg
DQsKhoOkLygoDgKQ1HtQcBxK4oKi4UhcUDQcStKCouNgQVLeB0XHoSQAJcORsKBkOBRnoOQ4nC+K
yXEojo95NjgcF8QGh+K0IHY4nBbEDgcBiMPrDpY4iMOC2OKg1AtijYNSLog9DgJQiqeYCBwq9oJE
4cRekCgcKtaCROJgQTH+mxeJQ4UGEo0TekGicahQQCpwQl0UVeBQvh/zqnB8L0gVDuVrQSpxfC1I
JQ4C0NTXHWpx0NQFqcZBUxakHgeNXZAJHDRmQWZw0NAFmcJBAOp7DzKHQ/VZkFmcPgsyi0NtWpB5
HCyo632QeRyqDSjjVLUtKOOsVQfKOGvVL4oZpyM85jNOR1jQycV1E2f7+NTtnF2ab+vwqImTa/SP
gy+5RrO7P4VFVbHpqMMHAAAAAElFTkSuQmCC</Image>
        <Image id="Profile.Org.Logo" row="0" column="0" columnspan="0" label="Profile.Org.Logo" locked="False" readonly="False" visible="False">iVBORw0KGgoAAAANSUhEUgAAAIQAAACyCAYAAACDZ2cXAAAAAXNSR0IArs4c6QAAAARnQU1BAACx
jwv8YQUAAAAJcEhZcwAADsIAAA7CARUoSoAAAAAadEVYdFNvZnR3YXJlAFBhaW50Lk5FVCB2My41
LjExR/NCNwAAUlBJREFUeF7tnQV4leX7x9kGgokBWAhICBJSkhICozZGjdzo2shRo2t0SksjjXQJ
CNKgSChISgmIIp3S4f/zfX7vOf8dWJxtZxOB+7reazvPW0/c9/f+3s/7RLwnVby9vavnzZt3eMWK
FcsFBQWlXrlyZcqQkJCUjRo1+rRs2bJlChcuHJgnT57e2bNn/ypHjhxrsmTJsi9jxowXPv74438+
+OCDf95//337kTx58n84p+ME163iuX19fX2Lff311/Gt1z2XJ1l+//33BJ988slvoRr1YajDobFj
cqA8ZwsVKtRvwIABSa1XP5cnUWrWrJkhZcqUD9RoqVOnvhe6EVOkSPFPpkyZrqEwu0GGBaDEANCi
SalSpcoGBAQUql69epqJEyemWb9+fZpt27alWbBgQZpWrVqlIf0zrqvJ9SO5f29oFEExzoMYvtbr
n8uTJg0aNCithkqbNu0/7dq1S4uCFKxWrZpn/fr1P1m4cGGySpUqedSpU8e9Y8eOblu3bo33xRdf
xDt06JB1d/jSo0ePeNOnT483a9as+P369avi6el50KYUKOD9fPny9cVVeQ4ZMiTtrVu33K3bnsu/
LT4+PgGW5f4TGBiYxEqOVG7evOmO8mQuWrRo1QwZMvh//vnn/n5+fsVQprLwhgGffvrp+syZM/+e
Ll26u/CK+6DEYy6I9Ic6x/2XQKAtIMrgcuXKVRozZsxb1mueS1wKjVf9ww8/vKPGyZo1685Ro0Yl
s05FKG3bts2AG9lOI9/nXjvnoHEfqJH1PNuBov0NudzJsYRjpo706dPP4f4tnDvM/w5uSvenSZPm
Vq5cuZbiWQpZr3wusS24igJU/HU1QrZs2Ta0aNHiNTiAdTZiwZq/1n1wjttEHtNz5szZhgZugoX3
59xKUOGyzvP3Ro0aNeqgeMbtoEhuwcHBbqCAG67IvUKFCvHhIi+CTNmLFCkSwL3TiE7O2pRDCgfK
/ET6lNy5c/eGlLYCkaAo1QuOHDnyOTmNifTu3TsJDbYaOF9II25AGQwyQPr29+rV613rskjlxIkT
CbDsM7q3WLFindq3b+/GIXIab/To0fGaN2/u3rdv38SlS5dugiv4K1WqVLerVKlS1Lo9XAGd4nXo
0MGtZcuWL9HoreAZDsihA/SwuxnO30EJT6CMs7y8vAIp3/vWo56LM0KlVXy0gnET+7p37/7xlClT
rKsiF5AkCY1hkAXimUdpNEZGoopVKMB+rHnNZ599FkT0kax169YpsPhdKOIic3MYUrdu3aLc8wsN
OxMe0gLrz71y5co3ue8PvYP0NSjgF7iWgfw/ETRbhNv5iXddkYLoGsvN3ARFRvLehNajn0tEgk9u
qcqjYq9ivS3LlClTHjhPdOrUKesK54QGSUIDXId7/FOiRIn3lDZgwAD3qlWrJqpdu3Y6GrXXRx99
pE6rP3hPblxFNtzBNHNzGILr+pAI5y9bw3LcA1VuqrFRgEOgzetCHtxFPBTFDbfjTr7jQ4ZfbNy4
sVxNa/L0nUJm3Y8rKm49+rlEJDRUY1U6lnSjWbNmSVasWGGdiZrgu99EGa6pjwJukNZKtsvYsWPd
sPJ0KMQp3NERwsqXafQXrNOPSbdu3eJ17do1Tf78+QejSOeUR0tx/2rUqFHan3/+2boybJkzZ048
3Ex8lMLwGniJp3XquUQkWGpuGtF0QMEjBgP3+Q8fPhzl+P/IkSNu+O4Deo6np2dlK9lBJk2aFA/0
aKi+Daz5Ays5XLl06ZJQxq1hw4ZvFShQYJGeDToM+/LLL60rwpbKlSu3gnd8iFK8hBs5BLLc4xnp
rNPPJSIhtnfHir5XZQOt9/l/xbFjx6yzURPgu4+e8+mnny548OCBm5XsIHCNT2jUtbw3Sj6diCMF
DXsLYtnUSgpXUMgglO5v0OSaXAzIdf37779/wzr9XCIThWs2lMCFNLeSoyydOnV6H1J3loa7Gx5E
K2LAgl84d+6cleKcwAvexHVcIa/ZrKRwhWvd4RIliZpWEaI+kCvbtWtXYuv0c4lMvL29K0kZ5P9b
tWr1iZUcZZk7d248X1/fcijEDTjJWZTC5+rVq2EiRVQFV5aXBt7BO5z6OqqudNxNQtzYHvJzh8gm
pXXquUQm+fLlC5FCALHnYO8vWcnREhTKrTwCeTyPgt0hivmG0LY2rD93+/bto22lEFVfIpYC1k+n
hfePAyX+AVlyWUnPJTLB8qZKIbCmn/G1Vmr0BTLn1qRJk/dQgg7qms6dO/cOooXJvXr1etu6JMrS
rl07j5CQEOuX84ILa6+yEXZ6W0nPJTLJnDnzClUahHKpleQSQQHkz+MT/iXs3r27x7fffmudiTvJ
mjXrAJUNt/hcIZyRH3/8UQNhjqnSYP9jrOQnUgYNGvQ2EQSBRtF6HI35vzbtXKJu3bqZFi9e/KZ1
mV1QyLdQ9oO4roe4nEjJ6DMvixYteolKHYSPNV8iCRtbWKeeKKHB0+bJk2cGRPUieb2jyEF5tv7e
pcFvEElcypQp0wmUeyth7zqO7+FEZxR2wmeOzJ49+0XrcfGqVKnyCu7si86dOzv9Wf+plrJly36G
DMJ6DlCh+lQtdNjXtm3bJ66CiC4KE26eVh75+xcNPgfOEwIn6cjfjhDikZRjDsduNT5KcBresJvj
kkJplGRXyZIlC1uPMzJp0iQP3OMOKQ6RyPMxnVIGKtigAhV3it+DmzZtmnTTpk3WFU+GdOrUKQkN
fVxoULBgwS/9/PySqTu6RYsWbn369IkXEBCg7m03rouP4rzGtfto5Llc8w7/n8ybN+/UypUrvwQh
tZ74/4IiLRTCgBalraRnV3ATjaQMKVOm/Kd27drpe/bsGetD1WiUZEQer1g/nZJixYp1VD7V89m6
desEVnK4gtJ0xT38CXrMRNFPoBjJrVMOMmrUqBdBjsN6NmFptDvinhrBstLhc++qQkqVKtVMafjp
bAUKFFg2cODAcD84RVd4X1oaa33v3r2dHgJ3+vRpN0LWnSKEvr6+n+3fv9+tQYMG2UCz1ri32TT8
JhTlGCHtcf1PNDEPnrFMXzZRhqu1atUqxzMeU/TRo0cnJi9jdZ3Kj9L5W6eeXZk/f74bFWg+FuGX
r+Fjm+NTNWbh6x9++MG6yjWyYcMGdxpwORXfatWqVVZq5BISEpIkXbp011OnTn0Zd1YY7rAwVapU
19WQUmaU4AwItxfO8JtGYgntVB4dcgVcczljxoxH4Bmref9UopKpKNBslOU3ndd13HcOl+P0IKCn
WqpXr/4xlXnRqsD7ImQgxOPONoaCb8/Ae27RqGmsJKekcePGKWgwfZi6i9JeFo9AiX8A0QJq1qyZ
Dm7wFg3+MuiRGLeXAjTZxnv+RlFuc91KcSPQxa4kjx5ELNcrVKjgt2PHDuuNz7jMmDEjHrBakgo8
ZaukwoULu3xeBOGdJ416tUaNGlH62ti9e/fX06ZNa8Zgcv/90qVLd8JlvDx16lTriv8JLiBR8eLF
pwoxUJQKKNF93F8eIqk3y5Urlxv30BaEmMn59aDFPrjDRn4PL1OmzCc86/kw/9AyfPhwjUxKToWb
oW8w7vLWKZcJllwYOFfHUBYrycjYsWMTYe1V4BdZrSQHWbZsmRsNuF75gvhtmzNnTiKljxs37lVQ
ITdcIhD+MEU8Qy4Ad7AfDjGed90mupiJAubcu3evG2V0GzRoUHyUJVFgYOAr9erVexGC667RVk+V
NGvWLCmWUZ2KGIrvX4mvXQO0ruH/JVTMAHx2BfyjU/0KWNUVVTzRh8sVgobA9ae6C1K0tZLiDRs2
7CU4yywg/S5uqoSV/Jhg5d4o6z2uu4+F7+LYTF7/oNH/tvEAuQXg/2/SL4AoN+T6xDPEN+AN46xH
uVy+++67hOTPi7oeg+taw7s30BYLCxUq1BQjc2ragkuE8Cs5kDeACviLSrnHIXIk33kGODxLxq7L
36qyST/1+eefD2nUqNE71u1hClZmhqhRgQ2sJJfJ5s2b3yJP11CAhfpNyOeGcgyn0UyD8k4vc2EY
0rdvXw9cRd3MmTPvpYEvohwX4QbHaYDVNMRIKr9epUqVcqHIH3C8zbUflC9fvhQNs0TPplyuZciW
+Pv7ZwS91gmNpHzk6U8M8SBtcELKj2GehJ+43LgeE824pjJ+VyZ46Tmg8UsqpJSPj08KiFUyCNzb
RAyqlGJA6jAy+Kd17VGu8dm5c6f1JEdRb54qEGvtYSW5TID4pLJgGmnxtGnTXiJfHanIu5TjVykz
v4N0Xf/+/V/Lly9fJ6C+oLnRki+//NINrpOYBngH1/EO7uJNLDBRx44d3cOaL7JlyxYN+c+v8tBI
061klwkNnQNDM20gQyRPO0SAyc9H1H11fm/Wu+EuA3CLLg/h7YIvboyF/E1lPuCl4/38/FL26NHD
Y9++fdYV/y9q+MGDB7vjn5NjRcNwJ3d1L6Sx1saNG62r/l9g5QsjqkCeFe3hZyVKlKiuykPpTqAE
B4VqINyeFi1aZAU5rhBOrsWfvw4fWMm5ByjF/Llz58ZoUI2Xl5ef1SjtrSSXSJs2bdRzelQKDSL1
rlixYgHyv1udXBjdX6CyQQy9m/9vce0u8lJv3rx5rlUMLF6+9AZwdIeMNA4KCrK/AAtKBGOuiAUO
JOwaAzSPolIDIU8f6jzxfHw1Ckrxt56BYlUwN4YSru+lQlCwX1atWuXAvEGdLJC/DtbPKAlEMAEo
NovKukLeHqIAf9Lw41HU93/66Sc38jxb/IC09baKVGVjaXXOnDkTbaXgneOFPkQZxawklwho1k/5
RNF6tmzZ0qNXr15SkB/VLpTxuKIYDLU0bVQFpR8rFJfrpnzfNmnSJNJBxU5JcHDwB/JRsh5IZHNQ
wd5gvOQjFGAjL71jq1Ad/H+fyj+rrt/JkyfHF+ziq2sLXWiYP7HOFNYjjKDFXtwjcnZLXcxWshHc
yGAUwk4IoyK4CCHbS8B8CirqYxr6bcpj74Im8sikL5jKM/k9TR4nUE4RwhtwhKGEj5mXL19uLy/u
JzEuMmv+/Pkrc74PDTATVJtFHttTF8YA4CivoNh/CH2oK5cNrAUlX8UFn+fZv/fr1++VJUuWuPHe
ibTNGcpXBndelPPXMd7Pv/nmm3gcr3fo0CEH+VyrukVJBlmPipnw0umqMKz46wEDBtgrU1EGcGWm
0pPJvVzXAt/qjVVUQSOHq0JQlHtU8kARubZt23qg4WZkFJmcuHXrVrsFUtgk6qjROW9vbwcEQdPX
RVchIpOlS5e6oSQVyetl8jQEZUwECe5DXjQhx/Q2YoEHOP8tir+b9JMo9VWURjPHQxuAFP0PnlUU
tPTTOfK9+PDhw9abYi40dGE1LHU7Sr+p/w9AgJu8z3vFihVuGJ0HSNyTtAu8eyP84gT/n0Jhzio/
DRs2rG4eFBMhbs5Epdzh4VeBbocPNcDiaFUGSrEODU0KIzcNvGfPnnhdunTxQDmKK3OCYIhQGZ2D
/CTnWZeo2NvAdgalSU6fPq1IY5WeR2EmW8lGsMK1QPtw66fLZeDAge6w9ryQ4k/1m1A5viw+VGOb
v6F/oyCC6DMowREhHmU0ykHl/w5POYYhPAB9ypoXuEjgbWZCEwrbSL+xeH+UdWefPn0Mgg0dOtQd
jjaUdz+kTczneup0N/k5ovzgsq8SXfXEjUafTwCNw/Vg0GGYOpFsokmzVMo1lOU2Ffmxlewg27Zt
c0N760s7yeDPM2bMeEGznVCkL/RM/OBg61Ij/K6vdGDvgnoJreR4WMSXINBvRAExGnwbkezduzce
xMuOWCiwp/KiAwU+QyOUIUhqyl8/lL8oKJYBi30XRHgTF/IO4aafOJLtHpR6Ne7FpUQO99tPz6bR
K+k3rqopqDbBnERQwPJqDxC5B3WVhf//IV+VUPa3yGNF6nUPinEfpRhz8uTJqPeQEj3ER7uk/f/A
bh1686iQvLIUooNNFDxc8tWtW7cXRHTkl8mwmWldvXr1zHIlaPcxXIW90njH20IiPVexv5WsULey
7qcxalpJsS64t3fIyw01ABV7CwKXYffu3fGoSOsKR5FLFEHV9aozQlc7+rlKcLed9HwUwSgEbVCF
xjVTyE6dOuUGgqzCgGdQ5/GFerTNTvK0gRD4hbVr18aD5KdAKS6r7qnTqKMXD8gh6wZ2Ds6fP9/D
SjZCuOOtzBFSzraSwhWsKFjXklnTV6v+exDjkKANv5bJXISsWbMmHgWYpmtRop0qmNJ79uz5Jmh0
SRqOj3eYbQU6pa5Tp46P9dNlAiFzw/pWKy86+H8JcX6ECEX52qPkWyGi+bVskasFQt9QecFVmGGG
RBjvwxkMQhD1JcBdncLojNuTYHjFcc1X5YI7d+78Fvc3EEKQdgXUyG1d5rygfYHKAJA9yUqyi/yt
rJZzpvcvIiGiSG8hwm5Yv4EqMjlOz0ah7EggIaMFlGkO+WDTpaxpfVjFEr0PKLfPi2jUqFFK3v8j
93xmJblUhGhEG7eUTwzjAe9aSWOHa/la9qhq1aqJnV3cJKqCqyqrvGA0nfV74cKFIurm+wwEM6F6
e1evXm0ft6nJzeoOQFFOg1r7UIRTMnBcT+PQhN5pAYKMrweqmlhJdoGdvwyZOs9xEn9vPvqEJ99+
+607HOA0EHwTTTYjllC2Jnq23mEusgT0iA/UmZ42Cr5UhVI6heigNPnHWrVqZeB3AAU9xDWLqJRY
GZOIH3bHdXVSV7DeLVdGGf5CmXtCmNPfv38/6pUaA4E75FQ+QKsRVlI88mD+ytBA1R2LFy92GAAE
b3MDzT/CoMzcWZRmb+vWraPHbWhEEyIS8oXZ149P/0Ia5+Xl1W7Tpk0RVg6NvE4VSmaMhaG5xfVs
UGO+uSCUQN6qCA1EkHBbxgJAkpq6nsbR+g8XLcTZyHMi/EYSUxkyZMgLvMOPivxV+Vce+PsAazsL
OZ5N2b3x169al8eq4Paz6P1ENybsfFRwJe0qV6782MwyzWAXwupe2ixaHXxGKLDxoUBzmNPXsPYk
NPQBGuhv/FMHQs1wO2HIkOEG+HvjBvibQ2SV9B/NBaEEX50IjmHGG2INpvAUJJhG0GosD0CG3wgL
+5KvOPmiN2zYMDdcxTuUMRDF2Ew0cVt5k4JQhpuCY/LTE5+dfePGjbE2ghpLz673Ut9hKgQu62Vc
x2Ojr0JCQjwwnr9kvNS7nWNEWWjstcoACBHuuga8IEO2bNm2qK9BMTmwNZtGGzBz5kyHxsL/jtKz
gHpDAEGKzNzzgIyGueqGtF3X88xzkMvEfn5+b8Gqc2GtORXm9evXz4HkxoV89dVXbiDWq/CYPLjR
weRNk3jNF1OhBoqiJQzXQPRqarS2dZvLBOSsrHfhsoZYSU7JiBEj3iaf+hB2B4WNfujOA4xC4LMf
W43FJsePH5dSvIH11EeBlgLlgvoHo0ePdqgQuIJRCCrMdFARLWRVJsNTCHhBchTLjC0g3i9nJUco
9+7dizMlweo03V8jokrCY8aCWmaovspIHcg4DhcsWLCXqxYJadKkyVug5mZZOa6jopXslJCHPMoX
dR29RTdsAjz+pAfReOEqhE02b97sLi6hDKMYhyBkDtBJ2ng9y4YQsPEcVJyI40/mgkeEmF+DcA0R
Qpn6W8nhCnD5AQSwsfUzzmTbtm3qP4lfpUqV90BSPxkFimy64FGQBxjVadBkCFGZw7cbZ2XcuHEJ
QMvSNOZ21S0Gtahr165RWuiEsL+c8gOSf2clRU8onJlvOXTo0HAVgpAyLS8KpNFmYvE3ZSUoRtO/
/vrLuuJ/gitZpmfhZ83XPyrQ9GOg9cvMBWEI/GGBruGvPbT9+eef3Xft2vUYEuTLl28oKOUQwsa1
zJs3T/XxIoqRFU4xHGVQmCfF0HiQ4zRsE+DbHhZGJFznQR2VwD2sxLXqK/FdON1k0DLKH8tAqqaq
R54VJvdwWijQST1oxYoVqa2kx4QKyCCIVMHTpk37Nw3TD//5mAaj4Xt0TXBwcHr91kgjPRtu4fDd
wiaEUS+DUIZY8szxVrIW4Xif0DNk3bp1dqWYPHnyixC7U8BqDivpXxeNtILrpAYdtPKdGQ1GPd0B
ERc0btw43M/QlFsLo+XBGOegBNe55z71sAXXVJ66jjC8D08wqCF6P8Q8ZhOCsN47igQmTZoUbka2
bNmS0PrQcx1kyAF8Pja7afny5S+hXNfwq7fhBiZEo2JMv7y6Y81FoYRnJEWrR8myqJB7uBd72Ltk
yRL1U5yuWbNmRitJ4yU+QSEe4CtjNQSNjnTu3NmjRo0aWdVfQlnM8srk/5ewvv9QjpSgwCjIqSYU
q4d4X+HChf3gcK//+ONjwZhTsmfPHrne7/TeatWq5bSSoy7nz593o6EffPzxx3f8/f0jJGu4g9uZ
MmVSg4SpOBTU9GrSaHsWLFhgnoUvNOtBAPMO4/5o6AIo12Gu14qwd0GDIfLR1mkjKOo54Nc+9pJr
SqFwWlXuiVMImzRv3vwV8tkFt2p6Pmns/YSyqXQONHmBeqhHuY+q4UCGy1hzn4CAgHeorxh1fvXs
2TMp7Xiduj89duzYSKcihisTJkz4QJmDPZ8g7IswUzTQbV6oaCRMhUDLm6kScA9mkdCjR496oEDm
o1mrVq0c+Amw+D4FMHMhUMYTVKQDGcNlJNFXRVxOsJWkIXKl5I5QiKj3z8ehgBbxqYvGKIXp+cSn
r6O8H/N3NnWhoW8iftvhCQUoZ4z7MyD66hHurHeBPCOt5OgJ/q+UHoTvXxvREj9Lly59SwVEcS41
a9YszC5REMRM2aPhjFW3bt36IyrgHg1+unfv3g5KtH79evVBdBGiSCFRtN0UpjkFK4h7UfzfTek8
yx5R4FKyCI65pquV9MSKlAKkGEj5TN8F9XZa5aEO7+njHyF8sui6h0cFLpIb5LyijjQUL9oLuRlR
qKRGxPcNtJLCFJhwIRUIlNi1Zs2ax76xDx8+/FUypeHr91EEQ069vb0NocQaloS1GmyHDh1ehKWP
RmnMuhGW+xDBusL/WiZYM8bt6y0QBb0I3J4SCe3Tp0+cdCM7I8OGDXvF19e3zqNDAsWj8OvbVDYd
hKk3UZKmhM4uWQv78uXL+kiYF2M+oefjfkZSz9F3PSEhIQmB9N/1MApU0koOU2g4rfOgT9thLu1a
tmzZclIYKuDn8ePHG/6A65ihe6iEcIfFYUkvggL1aORfbBBrO1CwS0QyDuGXIFGowjNbWkn/ugwZ
MsQDIteYKGm7j4+Pw2BbUK0YSm7KBYGePWrUqAh5mrMyY8aM+IS9/hB4s0Y36Ly+ZcuW9sFG0RIq
tZasUH5+4MCBj8XNWPobFCgd4dNbvPi0GgKNLGKddhD8o2l8EMfAOSQpIa7iT6z9YaNGjcKcQmcT
ohs3iFVSXEhBfG993McRPQvlWvLox7QGDRpkEbcgP+dd1TvoCpk5c6YaKIh8nQFNa1jJIntaQWa5
yoPSH5s3b16M0YE6SE2IORkD0nhQdWItxwXFbGY5kJuEBjM74WH1wY9OnydiSIIb+YaXLUTzv7Ia
6PsRI0Y8xmDbt2//FtasafJ3gUMTJoI4+VGgBzTu0QEDBjj9GRbYfRdoNdP9IF1mTGFo0XcGkMf0
hoIWCyBlj1lc165dXyX/0eoxjIlolHeuXLmmQZYvghh5rWQN0ytLXah/4gEGFe0deqhHoWkj+Mhv
UgS5IEj3IIwpZiO+Fy1a5IYlTlClwgmO4uvsUHPp0iXtNpOb9B/1Ugpxh+OeXo7mO8x0sglIY1aJ
4Z7N+FPTQCiZcTG2r5jOSrFixRoIteAKN2jYMDckoQLSqz9EhBWlKWUl24XQrjJHpOtUx4YQgaVE
IS5QF1v79etniDRuT2NK/rTqo7e5MAoi8gmXyiUkoMxaCE11vatixYpeGHb0Q0ybeHl5ad6E9oS4
oyFySgO2ExJxZAfyhwPJpseNgplYWswYOGwzZsyYxwjL6tWrBYk7dR2KYbqUNT8DN3REGcenfm4u
dFJwPbYR2d/pu4mV7CBUkBv+2KAE1621jc6SgCDapmAtkUg1KylORUsIgGBjhY6QarNSvxqUxpyl
/OI2orS4FqiQCCMJwgDMtk9SNvhcd1zE2y5ZcAVOUBBrNxNWcBnq+BmLaxgPU9X3//MWFN2ioqdS
oIZk5ErJkiVbjh49OkzYR4kKoFza1e487sIgDRBp3AVWcbJNmzZO9elL0PY3FD4pbyiXmYcZWuQe
mjRpYgbeUCGfSqmJajTM375ACOS2PPm/U69evZiFXzEQ3GUhGQP1utJKEoqaofWKxJYsWRJuj3Bo
CQoKSsozplFOLYf4AOK4gvrOjZK4hJgaITSZqQZU5nQInvVXL6Tx/+Sl03ipJ5WcsFmzZq/TuHnD
8tM2wRrm6H5cxPDZs/83DhdYHKM0fPyX6jRxVoD/zy039bBmzZqZrWQjU6ZMSYDV9wVx+ur39OnT
E8BPDAcqXbp0HaWhBNnlXxWWjhw50qlKj6r4+fkVoG4inCrXu3fvV2Rs1OfliRMnmjW3gfzsUhIp
MaTwI3NhBEK9J8MtqCtaX1IvwhVaQqJdH2rj494EFbxp+J40mHazm4gWdgeCy+E+0kCMnCaATZs2
zYCFaiHP21is6bMnlH2VRjmrRoVzRGlQLO7KbMFERV7o0aOHwypyoJWij/OtWrWyrzQPqn2r64HQ
8XCiBjSCxio8ANFibVFUEBZ9z7MZpAqX1WsIPy7iO6sOzNYN8KFXqJcLMkCIYYTT9zt06PAq96+W
cVDmX1GOgoS2UZ9fERUhzHTD98ZHg+Pj96LVmUHFmMk9ZH6Bhp8pjYaroYJgpQejEl1IiGLMYF/4
x4Fjx47ZKwBX8iLP+009oaH7/KlgM5McV3eLyjdzTkGs2d27d4+1iT6a6Y4RLUd5p8ENwm0kIrOx
yhtKegJEKLls2TLxI5Nf8hjukjJwMhHy7ij2Q+7dD9/7KCoo+69Jx44d35e/BwIfVK9e3YRSx48f
1ySWDSo0rqmbuTAKQkWYPasghXutJCPiPbJ8kMC+UNnNmzfdUJLdul6H+ibUaUXlu2zSbXiChWuG
u31gcFiCezM9wNTRPRT3DPf4wy3MJGjSLnCvmTD8qIAk+kh1HiJ/u0aNGrEy7SBWBAvpoQLj59aO
HTvWfKBRpxHu464slv/DLHBEglWZAbriAfPmzbOHUyhXK6WXKVOmqpWkaELjKFZwrRb2GkuFFw7v
G4urxd/fP4W66HFT7efPn+8OKubETeXR6jnff/+9QTCUd4TyjHueCOwfVCcS9XJKlq90Ec6wOgNB
BDNKnXu2RzbC/YmR9u3bJyWCOKvCqdPFSpaFD1VhcCFLIVZRLgxK1lP3EyXchWGnJMx9gedrEIn5
hA7PsXfqyOUVL178lcqVK7/Ss2fPWBsBHZaIJ6nziXzN0j5iKEQQqLYF5fwVlBoBT0tjcw8oSmC5
cuU+BP5/1m8ORXGnNRgIecy1cb+XroMfxWwYXFwKWt9NmcZCdxCBmK5YFOBNlOQcSqJp/tGacke0
oM/bxoKoyH5U6gys6hJpZsQzDWDv/QstjRs3zgohjjN4JeJ5BeJ7Hk5jnPuECRPcIY/vgWQD5Lrg
QFoDyqyOb+s4o4GXqgy4jNt169bVjj+m3gjLHdbUpCxpeIbWjjqPUTz5C53CdpMCZ2fU8MTWZjKq
BMhuogqgIo7pK6aVHCUhsniN+02PnjrN9Dz9r3fpL+FwmKOysbYxQHSc7ZVJ+Pc6Vn4VBXX4fg2J
TkB4WB93YrawVvTV2tp/C2MxKEfajf3795uR6mvWrHFDiZahBJ+Q/2RwjHQYRRXq4KquBRGXnDlz
Jk7cYLQFP95VDYV1/NquXTsT60+ePDkBlbNXhaBgUd+bKJSgZJ15vkEJrOQsjd0fi/tBvyFqYc4K
h8f8QsU6rRA1a9ZMA+xH283Url07HZYuHrDVSrILShEfpfhS+QUVfl67dq37jRs3hBBmsTUU4zJi
ohOIeULK+AckU0sn/woy/CkyKQNAKQ6CtKUJYZ9cHjF06FCtc2SgEMWwD23Dj5dUxxYFuoG2hztQ
1xkBQhPjj3/gPSdg2dqB34Pw1pBN/GuYC3tx7Z8oi9ND8318fAJQtC6TJk2KllJQ9vLKD0i52Epy
ECKI92noK5DO1vqtFXBRBIN8uFn7nAnCaSmEIZoowE8cWxVao9zN/fz8UmjnwSdabOhAxn/VBxul
6WMYvt7MJ8Ri5hGnx1ij8cfpFcr++uuv5jcKYT6U8R775NfQAjod591zNLfRGcGlvY7S7Yfshbkr
cGQC+TXrN+TKlct0zYI45bZs2WIvt/YHx7qHagqkfgcGBr6Di7mnexSVmYsQDYxVtCFExFW0Bnle
h4sl3LBhg3XFEyw2dFChsMZAK1n+NDMwp44hbS3gkpXYbt++He/gwYPWL6MQZi8LECLMHf6Jar7F
Aq9Q8WZjeGcE19ZTShFW6BeZ0IhmLS5c2TD9RkE2gJIO305ABXtPa9myZe2r1FAWh04pyLAnyKqV
+K9wrl/btm3j/LN9tAR06CJ0QClO9e/f3975Q8Xa1p/aE3qVGFcKMNvGUgj7x6LQQh6ClTfcQI8/
//zTSnWUpk2bvoo7svdtaOgZinwfNAp3J/9q1ap9IqJr/bQL4aX5IovLGKDfKMR4lGThsGHDwnRB
kEMTTusgVK4Lf3mda18PDg5+hXxkVEeczuE+zkFCo7SS/78ihJbacc4M1SpWrFiwbcU1KjiZPrwo
HdR4bG0JV4lie70DlzHLSnIQfSwSf1EPICgR5ocjLy+vqsCyfd4HyqsV8C+hTGG6IQmNVwX0GUcD
OvR+gkZmoXTqxNyLUpXi/XdwE+YjW2hZuHCh9jvfoutFFuEIW1Gkn7n3Z/K7FVdiFvcgL9fIX62l
S126e2XsCOgg5i8N/qNJkyb2LQpRArOEEBZzEeVw+SxoiXa7sVUoPjvMwSVacpBz5qsrKDED63vs
GwNWXA9Itje+tYvOAfjHdttiHI9KQEBAYpBvB4q4TspE2V+XKyPN9CmACit0He40EYqzRRaOeyjw
8OFDO59o0aJFahrdLCugA6V4oJCaNE2OuoIi/EEeVvD8ktqwzbotRjJq1KgE5PUNlP0NUOiNESNG
uK7jjsq1o4Onp2fPr776yqR/+eWXL2kQjNJ58ajYIkIw9kxYn8YOqsPLzCh/VAS9KM065UV8pmrV
qo8NykEhutJopgFtwu91QjjK9JhbsEnJkiWzQqLN2hgo/naUagZWflTv4vdZCKq5F/eSB4W4pKiB
fNbu1q2bId3UmZkvoQMF/IGQ1F8hcoUKFTx5Vg6IbTryb66NiXzzzTdacjFL7ty5g2kvdelr0PIv
5H03711CON8mOp8THhNCpyALHS60b9/e3nNGQaoJ6qTtjRo1CvcjT0wE+H8FyzeThynY7wpJrVN2
6dKly2s07CiFvVxjNmjh97ezZ892sAoacSEWvc76aQTo1sTl+0QJ4YbK48ePl0tIh9vSWMnzChFt
DSwiDXqacFd7bhDOVsKd/CWlBEXWgKBteIcZs6H7iJyqrlixwnWDWywByZKhZINR7tOgzj3+/sF7
9Y1nBUarrSyOodCaU3MYJKqv+ajWrVETWZ4epgJRIX0161mirloq3Uzh56UrXb1bzKJFizyIwzPz
7K8tiL0LB2is5QJtojWpqOAM5GMB19ynAXbB9MvRSPdVeO63j/SGqCWTQvM8hwXXsVAzeBiLjrRT
q1+/fglp8GwQxACeM5D3DqYRWtaqVctuDIsXL3ZDeXKBVrNwCVoOSV3uRoFkVDTSHhTza9CqFfyk
AGFm0o0bN0a77ubMmaPxLQVAhB/0Lhr/FxAogMhFI+VfBd0TtWzZ8mXQKyVIVYf3/yplJd/dVMfW
Y5wXCKTpjkbjrjdr1sweDvGC/GjifWk9PtPlSwXSgOmx9pNCIFUmDbe9UqVKOSh8CpDpo1KlSpXO
nz//MBr5hK6hoAfJUzZi+Be477juQYHN5GL8p6IQw4GwWNNRZBMa1fRvhA6jnZFr1665Xbx4Mdz+
FpAsEcqTEz7TBkVdRD4PoqRaN9J8k1G90TBXSd9D2SagHBXq1q37vkaUW4+IVIQ0GEl1EOkMz76F
og4jkkqu1YXVu9muXbvE5cuXT+Hr65scZH9JKwijKLV5r0ak3cZl1bYe5Zx07949IWTH+Eoqd9ys
WbPsmeW3bcDo4UGDBkXru0VE0rNnzxeozNlCB71HVg+POEMFHsfy/qBQhlPowBqXYZUfa2qgRBao
e/i7dMqUKVqurxT3XKbS7KO6bEI5zEc6GsWEj64WLTKi7mka5V2MKyeNVg1FHoACL8PIDtvKgXHd
omF/xf+PxJILEepGyCk6der0Itd1oUzXxIF4dh3awYT88KeUuPm+1MsG2kc7A+0FQdZpFBkucxVl
nsz7T4Emf/Ee5wMBKtJwBFUkPsoOixQwFRVslvaFqER/pbNIBK1+E2jrT0WZCUJ636MHPv0uebMP
qZOgSCE6R0X8Igslr2a0MpUxHwVxgEngNUjnUPzHVsiLLdFWDXCjRCBrcpDBEyXpDoqspSza3kD1
fZXf33GuNm7vPVDD7lKWLFniAd/JBK/SuFhtH3kIFPBUlKXzKHx2lGER93bhuYVQgpz8LoKL6sEz
j6KAd1DOAO6pI0XkOudmv2FtHjzAfFCiIpdCrOzoALx2UTqaeaNVq1Zh7mbrKpk+fXp8cQkaLhC/
PRarn4aGT1NhlAeU5djEiRMdOsOwDNtOwtq83Qwmhkz9hb+2r6RrE7hDVZ3HWg5ojU0rOU5Fm7cB
79oCUl88g6h3jX7X5jX6BP4rbm0WqNKNhu3E/19RZu0Ddo//V4pDWY8xSzPhUjvpw50IrpVsZPLk
yW4oSy3u01pfuyDiyXnOKeo0/NndoYVGKCiYlmWSUfucTw1Y4YEm1ATe5tJgTvu8mApW4K5tAdBu
L71fB5XyWFc2CmMG6toOlOFPfG3pAwcOPJZXKimr/DoNcAuO5IA0/4ag3JognBhFLUbZJmB0x6UY
HAqnhR7XQIUfUZyGKJF9cpXku+++k6s13eW0izsG8C5cKwvP+phnvoFhD5dxo/wHQY+hGNdsXMdt
c3Nkos4dVSY+aC/s2t7dq353KYlcCQ3z2IypuBDciFnpVgcV40ASJeR9IJV3lco8CbTOwoo+1fI9
1mkHGTJkiEZC2/pYWlnJT4T06dMnPlFTmhIlSlQU6SV/tfmbn4Z+M6JBtzVq1HgfFzEMpNkOCmjL
hGMY8XYU6RgoUx8D96LM12lbs9mKdVv4ApwkAarM6mpUvkMlUdnmow4PPz5gwACXk8nIROMK0HIz
9F6W7e/v/9jSOShJGkhibnx0asoS4beVBw8eCFHMDDDK9BvIGKsuMLalefPm79Bm2r4xBH6XD26U
FnQshmFMp760mNmccePGvQxKaKU7oef/f0EMT9DIBqogSM7N4OBg+9fDXr16vYrGme8W+DTzlS+u
hXBUq86Y0UQ04NHBgwfHWClF0kTo9EysarlWsrVO/eekQYMGZL9u3kfX71A4CiL8LiNCYZqq11bl
hQNGvhIP3MAsYoolLrctSC4h/i8vVyGXge8Nc9JvbAvWb1a91QEKRLqmpTOyceNGLRpeC6W4pvJh
VZuqVauW9ZdffrGu+J9ovAN++7XZs2fHGW+KqhB6PtYFr84ykH0aZHsnSvETRn0aJDTridOmEbfj
F1988Sa+10zw9fHxqWclG0FRJisduPljxIgRLlkBJSrSsGHDd3BlZvlEOMJ1Gs1lG5foOwAhWhWe
b0JUucTSpUuXEzmzLjGRF/H+QAhZ1WPHjj2xSvGoQCjTEXrfItTND3+opvJhTGY+C66ltHVZ2ILf
raALsZa7PXr0eNtKFoP1gJyYlWZ42LTz589bZ+JGtOoKbupL+T3lgXBpEozapY0yYcIEN0hcERR+
v95B5HEZ4hwYukMOZMyHspzhr8O8U5uQniooKCjGH6pcKcWLF69F253YuXOnG2V8E+V4oKgFtDhA
BBLmYvd2gXQMU2UALz+G7katV6+eFi01vYa8wL46SlzIuXPnNDy/CiGXGckM5J0jP7GycsydO3fU
qOkJ+cx4ByrvCrCa3zqtVWISUJEnMIrJ27dvf0whuVYr/S4msjGLtj4JQnt1A/XNjrrkz40ynaEM
9yDcb3fv3j3iAU3Epj+qIiiwQ1cu4UptpUuzIHYxGkQbVdH0d6DchIZiysTWAYcOHYpVyG7ZsmUK
kML0t6Acy/QdQFKrVq2UVK52GrzO/4+hBIQuAcY0jXrc3Ldv38fcKuihFf5zDx06NFbzH1pwc51A
iP3169dPQ57fx6Bu8Ps363T4snv3brkF0yWNP/W1ko1AMM2MLMIUbWEQ8xVLnJQWLVpko2F+1btF
ZvHf4/QByzodq0IdmG2naPwL/fr1e5WG/JB6MLE7edEW2AvCGjIIQS2E4TxQl7KVZBfKkwaGvxmr
dahfV8vZs2fdUIB3IeHVIMlm810UQft6HlL+UdhvrEvDl65du6ZQQXUDbNoB8gjHzAghoGabfJGV
HKuClWbDOs3msWL/8IY58BqH3rnYFEK499WDiau6h5X1pUL3q24wmh0oxnwa/R4N2xo34vB9pHPn
zlpvSxu3h7lan77/wENOUMcOWyS5SjRkgfw2wJD2kMe7MiRI+BW5CspyUfnmfOTLJVT53zqU8tEP
+/Tp47DYBo1h5iXykjj5CEReUOysdmVAMebWrFkz1md1hxbCTq1zoRV1DDphZfewrJUVKlRIg/Wb
FXtRmBteXl5NbcswSubOnattE3+m0U927NjRgWDK5aBQO/XMIkWKuHQNC+2d6u/vn4m6WkSja9ab
BgwdIOTsjOLmJ2rMCOrl4L3VIeSR97WUKVOmugqJQpwNCAhw0Hq0/ZDOYRmRbtUYE9HiphAyrYFt
lIFG0HoPc4G/OFUGCYw8MQpxmka/mDlz5q1UatPGjRu/TrSjoXJmN12bUkDW6qkXVaLBQhjQD1Jk
LLEtoatB1OHDh7tD2mdJGSjXfZ5xGBQ0kRzc4w2u1Sb7jYH5WjRcoapVqyYHbZxyj23atHnF09Oz
Pvk9rueTp/M8p2/t2rWTR3vmF5pVVwVEg08+uloJGm8WFcN1xNpUosOHD7tRqCJo9R+WMmgn/4m4
Mvug3riUpk2bvkCdfA4C5ATe3yD0dodHaGyFGRKnBqfhdwLHt8WtRETVyVWjRo0yQLPmqWgDt2uU
qVpISEgC+EMKft8CZXdgtfPVcEI+XFMaFGGhBe+mS577/5bC4KIXoUTteIYnBvshxpIYxXqpf//+
CbXIOor4weeff15BPaxCBdWZOAMKVSBaI6JCCwU3k2FokN9hyA4KgYXYFt78PvQMJVeJluMFTitT
YcbyqOQ7EEitvxhrK8FERYD+F4hu6tu6uNWYKMP35O99lNZ8CBSfUHiMQZ0m/7fgCv2FLvx/jWvG
03BmbgZt28DPzy8NdfmbXBHXa/9wTeU7jLL04rlTQOkd3HvJxulQkJvUjTZ811S/NdyzlEObwB+V
Iug53H+Cd3YMPSo+RkKBTbcwLz1HLO6gXWRypHXuPDDm0l7K5cuXa9JMBSrhkt5BRfxN5bXB4uIs
molIcBNJsOghahTlT8iAgazp1KmTWd0fKzWf46kbkbabHDew6g64jgQoiBcN95NlvfeEAN7e3nnU
sYe1iyct43qt7a2vx2Yo4tdff+0GarwBIuQqVKhQExRgMgi0GWXUQFkp2A2uv8Hfv6mrP8nLFiKX
DriHdBpboWe4RPCNtayCPSS0c/hoBBEx51Qgwip7R40rhOd9hqabfgYKeKFs2bL1ID3/ymCV0CLf
rwGzNNpaWaryp0bFOGbAaeykrEuXLlk5f58G0ifl7SCtn23ras01paE0Ilp7dE1S46FA9k41fP/L
GvtAg3amzsOMOjZs2OAu91C5cuUUoFB2UMCTZ3nCOT7nd3oMNNwpBDESGqaMCq2jWbNm9l1sJPhx
lPN/PYVUyISINoWPimAJYt2mn0HKgO+rADK43CVFVQIDA19TaIZxmBnbVv4uFy5cuAfuw2F1vEGD
Br0FB6hF4xShgcMNJZctW+Yu8gfixMy3x5W0bds2g+BQhRcRspKN3L592w0CZOYz4sv+hjjFeB4G
lpWI6GWRVdl/lyhRoop23rdO/yuiNSOA7nzqdwEN7CvzCyFwqQOHDRvmoAxPtezcuVND2K+pAvI8
MkNZAnyWwheaKe3ZsmVbC2pEOxQEUj1Qug6CWsEwMNh25cqV/5qbmDhxogdhngavfoGvvmBThNAH
SnuNepkLiuUGFZ4IfhPrAoExWz5jIYexBgdomzNnjuLo2WK9QhIacQ6+LUpKoRFKuIQkxMjak+qG
3sUzZxJGxWp3NCT5PRrcz/ppl9mzZ3sQ3WQkohmMe/jDVja5CtzAJMjcLoWDoRUDhbkog4EUZpg8
efK/znViVWhkM+2eStAgmMeGp+H/3oM4mV5LrPshlbYKkpQT3xjhZFL13hFqJeH5lUAXzTIyA3h5
1g/cG+aK964SeMpb8B4x8UlWkpi8B8QwI2R5EI0eWhH+oLGHk9csP/30kwd1kFRT3yCD35NnM05E
h64nKjoJpwjmOUmk6E+ltGvXLg3k0cxUxnLHaWX3R6VmzZrpIYKmJ07XwSnOgixfwqRL+vr6poFl
v6E1sokW3iJ0SocSlOJZ/aj4nQq/VJmCZdK+qFevXqyusqbP2aBRH977ALavDc805iEVEVVP3KPZ
fFUHUc7vuIteoEWmFStWPGb1KFViDYzhno0gmx0xUJIHoOn3lLMkyOe6GdZPkmAhphOKRrvWsGHD
MGcLYznvct0YlOGyKlTXU1G3qdhTHBqqtYO/u3iGFtEy0YmIGb/PUPHTgdvPtHaU9bhYk169er2O
JZ+mIX/v1KlTMsX1KOZhKbPtIF/aBWgBypn6t98i/iosxQAxGmbKlOlnoZxNMeAXV1Gyof7+/u9p
H6ynSoDLIjbymDt37imPfs2ziXbth2gWpoHH0Pj7QBbtqKMOmAfWcYe06yiNVqdfhXtpSWibBW4S
Z5aE5ZZQg+My9nAsVrmkBCjmCaKmYSBbKyx8GUp7izzuDQgIcGrgTYsWLd5GudrgYo7peaor/QU5
t1eoUKFERLsH/Odk27Zt7jTefBVS8AhHqDR/fvgfOfWVDTeSlLAxD5FDFeLxQHxzIFZXmQYpzP0p
hgwZEudjMCW4pd4qh6yZBjNjG+SqaLR0ch9LlixxAwU/hiMc4PwDHx+fAOvWSGXBggXqdPpIrhWE
MHt86EDZruAmOxHGPzG7BsZYsJSPsHrTe4gVnIah59iyZYt19r8jIIBZLFSNDRJshdcUnDVrluEI
WkUPJdYU+UNCMoxgXJMmTaK8Cs748eO1+VpJnr9dbtGmgCjKfAzlPz3Pw0G8vb39BKUqIBZ0FDKW
0zapNKZy9OjRWO+AunDhQjx8vflsT/7X0tjmUzOooHU1taudNmG/A6fYDy+oNHTo0Bj1LQQHB78N
gR1kQwshEkqyAxecs0uXLtZV/2HZunWrO0SpA9puog6FWbiD8u3bt49RnwFM/kOe4/Qio9GV1atX
v4SLOK+8EwGZWc7Dhw93AyUKgwr7xCfgSIsguGZfblfI6NGjPTAkb0isXJDhFuIZlSpVKgZ3+te7
5GMsgYGBHvqSBlKYTiQs6gaVOJZKzEwBo2xRY8aMSQS5W5stWzYzCjg2pXHjxsnIrxkjShtVu3fv
nvmQho/X7Onb+fLl6/vodwlXSf369TXGQd3fJhJBKc6ilKV6R2OHgCdOli9f7oGPrGnrwLEK+BcV
Or5YsWJFUY53NLInsr0dduzYocU7tOTPQyITeydRbAkhoFaVN/ktWLDg54TKGkl9ED9/HyXvGXoS
c2wIHCUxkchQymvcLnk5C2cpKRJuXfLfFth4VtBhngiYCqiD/zVaaD++cjaV3B0r0AprJWnw/PzO
j+/O7+XlVYEGqYMCdQeqzYwhXFGUd9uJqqCoOWwKDCn2BZWW6zeWO7dv375xMlFZa1dQH8Eog0FY
IQUu83N1mD0Vor091SuHYizEP2uLBHvnjA7F/PLNHLdESGUd/DUEK/R1ccEh4Ar25YSzZs2qnXA1
GuxAo0aNYrWr/FH59ttvPSCbDeRulReM4ijhqhlc89TI3Llz4/v6+mYmtGqaI0eOpYSoB7ECDfG+
hVJoZJC9J1AHvzUUzHR26UChKliPijUhcjCDhm2H+iCqVKkSpU1lXSXWrjvB1I/ptSUcXtesWbOn
81P65s2btblqMiwye5EiRbyxhvqEdK2Bx9Y0QussWbK0BjaDsFKzKZmOwoULR7hNoSsEF2WWFtJB
Xs54enpWOHDggHU27gVC6QGnGGYzEuqpZ3gLmTwTotFQtgYCVWJdIeAtZoU5HX5+fjXieoJyWIJS
vIZhbFSexMVArDC3jHompEaNGva1oUAIs0d4bAokcqDtfe3atcsPd3DTwlzW6X9NKleu/AnIaTqv
5DqIRp7Or6SRSYUKFbIp5FRFAOf2/TdjS+ApZhce4FkjvGYR8QzgvV1xHY2IcuC1xbOgpO82bdo0
kat6YJ2RGTNmaN1ts3Si+ingOv/KWl3/urRv3/59KsD0euIyxlrJsSaEwov1rrAOyJ1WnruiT+Fw
nGVyLzRMoWrVqiXRss3WI2JNWrZsmZR3mzkoOXPmXLV+/fpnj0sA1/GpBLNGFY216eDBg7FaCbzD
bKng7IFP13eNXShHPwjyJ9oPy3pUrAgEs4/ei2LeatGihcu6z/9TgjWaBdPTp09/DoIVq7OyUAiz
voP6RtKmTbsvVapUmoB7jAY4znEOlLjGubti/DalsB0KUYH1qbi5LD169IgVxKhZs2Za8mRGX+G+
HJZvembk008/NTvj4Dr+ady4scMeVa6UnTt3JkAJzOd7GvdmQEBASir9pYEDB75Tvnz5d3ENmQiF
PwMNqsMneqM833D9MZTkRmgFQXHPEkq3RlzeZ6CBR7zXbK2UK5ylA556oVGqiuSpEqjoWOut7Nat
WxJQwHSxp0uX7sKCBQsiHKyyefNmrT/9LkriBb8Zj3Jo60Tb2IYHENSZRAcuX88BsjtF78iUKdMS
K+nZki5duiSnocwcSSp+zqFDh6wzrhV/f/+0cAJj6XIT169fdxr2RfAaNmz4ES5jMHk1nEeoAbot
IyJx6YIlefLkMSvzgGKRr+jytApWYXgEBO5kSEhIrBC3SpUqfa536ACWnVvg+xERasAhCml4nU0p
ChcuPH7o0KEu6zcgb2P1bLjVQivp2ZMCBQqYZQfUJ+Hn5+cwh9RVUrRoUbPWhQ4UcKaVHC0hj+lQ
isN6FiTwHkriku8w48aNc0cRtuu5GudpJT97QgWrg8p86MLimlrJLhUq2IR0OiCN/azkaAt59oRw
mj4U/P1Pts1KYiK4pQwaPiBORZhr31T/mZMNGzYkkF9X5eKXY2WJoqxZsy60KYSnp2ctKznaMmbM
GG0VaSY7i2QSMuayTkVLUCg3FNW4C4XgoTfGfSYF1m5j1/vXrFnj0jkMmzZt8gDizdZQckt169bN
YZ2KkRCBtNIzdRCuRvtbjCYDValSpQDoYLZXQjH6WKeeXaFy66tiIZbX27Vr59L5C23btv2A6MAM
W/voo48u9OrVyyULahAyl7QpBGjh9PyNRyUgIOA9yKRZPjljxozH+Z3UOvXsitZgUA8iDfYP1uLS
RcXKlCnja+vroOHsO/HHVIoVK2ZXCB8fn8pWcpQEPvo6btLs9wFC/F2uXLkwN6Z95qRBgwbZNbQu
Xbp0DytXruwy/6m5GLijibaGI6IJtk7FSOTzCxUqZAb4pEmT5nqTJk2iPAwvODj4HbjNAikrruwm
hNql61T+p8Xb29tfFQOhuti+fXuXrR7fo0cPLTZqlgHSx6r69es7bMsYHdFcDkikhu+bRdHy5cv3
+JT4CGTKlCkaC5IyV65cG3Q/hnATlAjq2rXrsztayibaHQ6S9x6k7ydVDhXz3alTp1xWMbiiuiia
6aGUu5gear+LqEpISIiWI3wZ5a2K4hol4+/voJvTXyY1Oadq1aq5Ic/mmwWIeNHLy6v+unXrnh1l
0M5yM2bM0NJ67hDGBM2aNXuxWrVqWqk1dZEiRbT4xj5VDhZ8i8q27/gXU+nSpUtiINmQNYWGuKJo
LTCu/TEaNmz4WqlSpYpqAHFKawUZGvMcHCDSLaFt0rdv3wQ0fjV40jkpKeU+6O/vX8Q6/fTKyJEj
tcbyaxRe+2uWxTe2xo/3yZIly/CcOXPOhUmv+vjjj3/B916Sm9BHIyr3j9KlSzdesGCBSz4t43bi
Fy1a9As9X40H8mzRlpLWaacExdWCY9oju5m6u22fptWJRll2a9aXdWmEsnTpUj0rMZFUP7kt7r9L
PcwJCgr6wLrk6ZVGjRq5Y0m+aP+P+FjT68ahDVQ1N+MOx3Uq9hJh4CkUYx8wPoeGC6pVq5bL9sgE
hRIWLFiwrbqV1YC862qdOnXyWacjFdAgAQiWR6O4cAl/WWUwO+yiCFtBtcDu3bs79aVz0qRJZoN6
uUJFUdTJBZAxaPTo0bG6htYTI6BCVRr9phQAFDiCJUzNkydPMBVSjXNlid3zU9mZNfN669atLq0U
+IE+Yr0FyRtBHsyEIazxDgoaZF0SqbRu3ToZZG8k6KVxECJ8NyjHLsoQgsvJs3r1aqc/vnXo0CER
6FINUqspjw/hDZr57dJFXp9ogdG/RuG1O7967r6ANcfOiqqPiBbqAAFeBt4r6ruC3i9lwKJvYI1d
nV2qqE+fPglQJrN8EvdeyZs37zRfX99iY8eOjdI0v8GDB4svpSTEnYZimllruMyxENIorzXxn5aS
JUsGqjEgcoeGDh0aqxuPacvEXr16eRC+JfPx8dEi0evk29WY4iS4o8P6QAR7d5qTgC5FRT6B9fOg
QZEbN25Emfm3bNkykRZcxWWabQlwOSdBRr/Fixc/PUsKOSOKHmiUX1QJMO/6VrJLZdq0afHw3Voa
8E0arCgWPJKGP4ICmLCSv/chpydBpx5t2rSx7yDojADvbrg38wEMjtDJSnZaRKRRzvS4m6+FCnJV
ikhq166dxrrk2REg1R2rCEAZtOnpQQiTS2ZS46+1prZ7/fr15Q5SgkDlqPAxuIWD+HajBLzzAf9f
4b1bIafNtbWxdXuUpEqVKrl4zi31C2Dl5hn79u0z55wRXEsl0OCM8qSwElfV7Jkhjmi9Vm33CAwM
TKhl9/TVD5i9CZu/TsWU0DUTJkww10ZF5s2b56ZwkXDuNW9v77S4gioowGDgdzOVbF/uUGEbPv48
oeAmDa4pV65ctvnz50d71BJKlDh79uyb9ezPPvtspNIGDhyYMDg42OlBv+TFrF0lvkCI+WxNx9PS
vxp4iqWuALK1BMAD9diVKVOm0ooVK7SMToKaNWuGubFpeELUkQrFao6lT4WY7sZS7avEKmKhoi+T
vp9oZQLM3Z9KT33gwIEY9e5NnTrVTV8aiSDM9wSiiROEnOabBKj0AYgzzlzohOBmzOp2qgu4S1Er
+dmQnj17psRCzWihbNmy7cBK2zZu3Nj+cadevXpFqMyO1k+nRIzcpgAWAlxC2XajAGMLFy5cG+TJ
NHv2bJdCMOFvrSxZshyRq0O5D9WtW9e+qy2haiU4xWTrZ6QCan6o/g7ln4hiDpHPs/Vdgsoy2wjR
YDOCgoJeU+gn6datmxuN+3Xx4sWrmAQnhXBvrqUMGkZXGxhPt2fPnlhl5rynv5QBZLgCKf7UttG9
VrhF0XeVLl06SpNlcDdmjonCXRDmidnJN05EcTYVadaGpvK24C6qcaQiwqiKZV/G/yazLnVKcBVf
qDKxsn8gkLGyf+WjAg96QwinMoAUByGCwXCiUijnetJ/+uKLL8xAnbZt27ppArC5KQJp3br129SJ
+egFSkyaOHHis4USuIn8NP4B+U1Vqogl1nEXyxup/bmjIliX2d9LB/wg1mZwPSotWrRIDodYAkex
z9CCwJ7FBdg3hAEBk6KkTs1Oh+DWVfiLYt+BaxW0kp8d6dKlSxL8bXdIoFkaB0vbp51sdQ4YVr+B
uS4yAZ7L2xQCS4315YVCi2Z305CFcH/7cVn3iXAcdg+CIOeERE+zfkYoPCs+6LDAqosdkFanhwNe
vHgxnpaMXrt2rRtHvCNHjlhn/gNSvXr1FwgP39DnauB+i+WL9xIB2FfLr1GjxgeVK1cOc/X8R4Uo
I53tY1T+/Pl7WclxJoMGDXqF/J8lfNwwa9YsO3eBQMfPmzfvdBAsxEqKVBo1avQuzxJZ/adQoULj
cK/hhsSHDx/WZ3Ht3vMm7qpQwYIFAzGwECKuZrjfQqpjjRmxLn9yBZgdTaGPA7X3FRFAJL/Chzrs
dYGld6NCvKyfEQrWEJ/n/S6FwH+v2rRpk3UmbiQwMDAzZZEytteIJpAtPkr6AshVi5D6Om4sSiOt
iGDy4UIvyn1QN50fXe2X3xp19TIGkxfOMpoo54QINUpkdg6QgXGvjOxIyZIl20KyY/VTQIwFnjBM
jZcrV65tEK50t27dss78TyBiyUCOP6hop5fbQ8lm6pk0wEXcTpyuyEZ+C+rd5KE5qFcze/bsc2ik
lbjCC1jtdOsyIx07doyUYEpocF+U4poamEafDg/JANIkhVt8yt8OGiIAKt5FEa+DTHtxNaNRyKYY
Uj1QqSUuZxX3miEEnFuKUsTJx8JoCZlLCfm6CDpod7p2lSpVerlXr15uo0aNUndzYgq8HGXZPGbM
GKdDRyyhsgqvw9fXN05HEtWrVy8FZbmXIUMGrRGhjd61O66sVYN+HQbC8LvfL7/84tSqt7gBHxT8
tCyexr8N2bzAX/1/C4XYB4J2r1KlSpb9+/fHHz58ePyQkJAXcFMeHBppprmkFcmTWcYApZo2adKk
J/cjGf7NVyOOqTjNp9iOdfWEfNVFszeRfg2/GKXZTAMGDHid51xW4bHKMT/88IN1Jvblm2++SSBC
TINdwzoHk3cvSOb3WPh1GsY+T2LEiBHuKPp6XIrTUwXq16+fjmeNUFc7qPkNz+9Wp06dwps3b35h
w4YNGn39XokSJYJIn8V1S3n+ZBSlBlFcEtBI/Ko0yqrdCjUM0Okhe/+K4CuLoOk7gD0DbWpMKvE2
hLK2dUm848ePW/9FLlTKBD0DuP4TK4lTt4E11gQpils/tbPxd7iMqyjLm506dXLHBbyINRenvL99
9913LpmlToOnh6fMwZgag4qlQUkv3HEXyr8PBf1NYzxQkln8Pink4v/wd655UmTJkiUJUIDPyfRZ
ZRotbh56VzoKnWrq1KlONS6MPKf8qpSCyolSb6erJWfOnJPIyz2suQz/D8fCt6Ps5/DnU6xLYiw9
evRIMXbs2Bcg5PHgTVaqCV9fgYwOkXHJjXXo0CEDingY93Me9/Lkug2bEIZ+Kp8L3O0cN26cPcMH
Dx6UpQ1ESTJZSZEKFb5ECgGx2zZt2rRwv1+MHz9eyubh4+OTCKL2CrD7Yps2bRJQydYVMZMiRYo0
tRBP2zFpG0kzLA/SV8e6JEZCeBsPQq4vxtngXNVxk9UoxyfUZUJt6kJZ3OEN83FjdzG47LibmeI2
I0eOfM96xJMrRYsWbaLKAvo6Qo5EEI3GE5O/A6/4Ew13evgYFaRZXDcVBuLLy8+e/b8J4YsXL1a/
gEZ0v0TFZaLBWhGiziI025YxY8ZjkNw9KNFyYvgg/O57utbcGE0h1PwQl3EDy/wVJWiIwhl3Rlmr
d+nSJX65cuXi275/REe0gS3PnUGdzQcF+tPgX/Ouc5RprZ+fXw44RApQ6WeUUYa2gGuGopR3QKwn
XyGAN9P1TGOEUFE+uI+qVGB5CrmawnyLz41SxUGqxuh5NPIxLKYw/jU5vtYb9BhKpe0VyaJyFLJd
QxnOkn4WxTiHBZkuaCrvHO8P1FwI65HREvGKbt26mZ5XGi9AeaI836F488jbEhS/VXQHBLVq1aoi
hPMj66cR7e4nBdH3INzUJo6V/F4CSb8NpzhFuW+tW7fuyV8qgMqvpcrCss2QdR36TQPdByWiPD6A
EPYtKsBM4afhzUcvQTYVclWDWYDSzjSWJw3+vmZ6aRwG5DU+pPBjlKmHfD3XP0CJRgcEBLjE50Iq
P6F8ZuExnm0bsaWvs+NcuQ0jaJpQfIW6u6dBOiChn/XO2yhI7CzC5WoJCgpKgYWeBe7motHB+MPR
qiwhRHShG4L5Ec8ZDyLomcNQuqooioHLhQsXar7DK7DwoqS3LF68eFMigNw0/otbt26VpYmE7ZVS
cL6pfHJMhWjDgwZZoU4iLy+vpiDFRCk8x8OyZcvW27lzp3Vl9AU3q6mN6SjvtzIquFcFUMRHCgEK
h8ArMliXPvmCr7d/toZIBqsQ+NvggQMHevTp08edCrXOxlwgWf409Cb4yUTeNZi/M3ATpwjLdsE7
ik2ZMsUdwpYRDnAdaL+skVHWrTGS3r17v0F5zEhuTU8EjTQ7THuEXwoMDIzR+lhz5szR11IvynEJ
dPwZNFKYOaJUqVLlrLqM9QXiY02AuVGWVi+msWZhWVMhgoVctRMdjV5y1apVDhEIDfUaDdRX3x4q
VarkXwbhf9PLRz6iPJLaGRk1atTLoOCPegeu7EcigGgvdgIypEEZLnt6eg6Fl7zE/2dRjPVEIL3k
okCK/+5YTSCvuSpJh1yH/kKMbgGB5YYOHWpdFX0ZMGCAVl6Jj1tJBLFL0K9fP/dly5aZc/j0zlIK
KvQKJHcGxPMuFbv16NGj5ryrBd7yCUh0TWXEEEbaECQqQrSiMSGzUKpdRFMJ27Zt+zL5v4oiaASW
xnueAYFjdZO4WBXgM5N6L0GHjVRSa/6ahceB1rP49xjB94gRIxLCHeqAOoshX7th5D/gNsZpaWTO
aaZ2ARTiJpb7vcJC/v4CyTyLG4m1L4Y+Pj6NxFfgE/q201xh6VdffWWddZRff/013po1a/TJXaOs
NChZ3dOvUTfXvL29zYJoKHtWKQP5vg5XWQvyDTc3/5elWrVqvuvXrzdaTUO9jFL8LKUAvsfNnDkz
2q6DGL0hStYc1p+NSCM5BK8YlvU1FXqVhhkodOBdCk3voCQfgg6zUc6LNFSsfS0U4aRcZqAw73oI
8fyWMLWZv79/WRAsDw2ai0YvSx7Kcq4S+WwBYW7B/y0oSwuioRDuuw/iFYP7vKBISc+CQ6y4du2a
244dO56+OR40TmEVGtdxl/9dukApoae74FqViMuY0L1796T6wCYihkLMxdIu4O9dupjZo0II/DJR
1lJcpAlNo3MoYkGZf1LfilwtiOGSXtEnVoC/NSo4ljE9Jr18j4oGtbRv3/4DfPnfVOjUPXv2xFPY
mS9fvuG4jD0oxS/WpbEqIEVCFLMuedhKXjQL/i6H6fa2HQpVaWxtw3BHB/WhT+3auVDpdmWCN5yI
7Tmy/7rA/ktS8IcgxV3IWG4rOUaiNZ94bk0UQFalUUZ/TJ48OSFWps/X52mAu0DwKOvyOJNdu3a9
CkdI165du7xEEHnhVXmDg4Pz9urVS7+1ZkTy4sWLJ9dfrskaFBSUl8DIl9/TU6dOfYMy1bAe9fTK
uXPntIioWc8ZUriBuD5GzBnfqnEZFWn4O/jkYTT8CCzzQZ06dd7JlCnTYSpWu+Jcgs/ktG75TwhR
09O1sWtE4uvrWw6UMEP3IV7BWk/BOhVl6d+//5s0+O+El5O0RRNK1gxE+Kd69eo54BB/46I2gBav
HzlyxGXu6bm4WO7evesh9iyUSJUq1X2ihDZAa/zoTBBWt7SiC6DYTP+Hm4yVosEZDur5sPe25sLn
8mQLBDA5DWn2wNKhjzn6hN61a9esnTt3Tpg/f36FcR4QNA9CSg8a2qNFixYJatWqlaBcuXIJCDcT
EKIlABFWcyzUxiuTJk1KhJswK9gIgXAjl3lPlNaJeC7/ouDXU6m/wKYUtgMXoF7Nv+ACJ9OnT38S
HnDyww8/PM21UhytB20OogctZqZeyIN+fn7FiffrWejwB8qTE6Wpar3qufxXZNq0aS96enoGQzTN
LOxHlcPZg6jlNgpk9tSCqbe3Hv9c/svSqVOn9D4+PpXy5MkTgJJ0xWV0JXLoiivpClfo6u3t3RV3
0ZVrupYqVcqch4sMwk1sAymMYij+HzBggFPzJp7LUyxVq1atC8/Yyt/nnCFGEi/e/wGe70+T4eO2
6AAAAABJRU5ErkJggg==</Image>
        <Text id="Profile.Org.Postal.Country" row="0" column="0" columnspan="0" multiline="False" multilinerows="3" locked="False" label="Profile.Org.Postal.Country" readonly="False" visible="False"><![CDATA[Schweiz]]></Text>
        <Text id="Profile.Org.Postal.LZip" row="0" column="0" columnspan="0" multiline="False" multilinerows="3" locked="False" label="Profile.Org.Postal.LZip" readonly="False" visible="False"><![CDATA[CH]]></Text>
        <Text id="Profile.Org.Title" row="0" column="0" columnspan="0" multiline="False" multilinerows="3" locked="False" label="Profile.Org.Title" readonly="False" visible="False"><![CDATA[Kanton Zürich]]></Text>
        <Text id="Profile.User.Alias" row="0" column="0" columnspan="0" multiline="False" multilinerows="3" locked="False" label="Profile.User.Alias" readonly="False" visible="False"><![CDATA[ ]]></Text>
        <Text id="Profile.User.Email" row="0" column="0" columnspan="0" multiline="False" multilinerows="3" locked="False" label="Profile.User.Email" readonly="False" visible="False"><![CDATA[roger.zedi@sk.zh.ch]]></Text>
        <Text id="Profile.User.Fax" row="0" column="0" columnspan="0" multiline="False" multilinerows="3" locked="False" label="Profile.User.Fax" readonly="False" visible="False"><![CDATA[+41 43 259 51 91]]></Text>
        <Text id="Profile.User.FirstName" row="0" column="0" columnspan="0" multiline="False" multilinerows="3" locked="False" label="Profile.User.FirstName" readonly="False" visible="False"><![CDATA[Roger]]></Text>
        <Text id="Profile.User.Function" row="0" column="0" columnspan="0" multiline="False" multilinerows="3" locked="False" label="Profile.User.Function" readonly="False" visible="False"><![CDATA[Redaktor/in]]></Text>
        <Text id="Profile.User.JobDescription" row="0" column="0" columnspan="0" multiline="False" multilinerows="3" locked="False" label="Profile.User.JobDescription" readonly="False" visible="False"><![CDATA[ ]]></Text>
        <Text id="Profile.User.LastName" row="0" column="0" columnspan="0" multiline="False" multilinerows="3" locked="False" label="Profile.User.LastName" readonly="False" visible="False"><![CDATA[Zedi]]></Text>
        <Text id="Profile.User.OuLev1" row="0" column="0" columnspan="0" multiline="False" multilinerows="3" locked="False" label="Profile.User.OuLev1" readonly="False" visible="False"><![CDATA[Kanton Zürich]]></Text>
        <Text id="Profile.User.OuLev2" row="0" column="0" columnspan="0" multiline="False" multilinerows="3" locked="False" label="Profile.User.OuLev2" readonly="False" visible="False"><![CDATA[Staatskanzlei]]></Text>
        <Text id="Profile.User.OuLev3" row="0" column="0" columnspan="0" multiline="False" multilinerows="3" locked="False" label="Profile.User.OuLev3" readonly="False" visible="False"><![CDATA[Kommunikationsabteilung des Regierungsrates]]></Text>
        <Text id="Profile.User.OuLev4" row="0" column="0" columnspan="0" multiline="False" multilinerows="3" locked="False" label="Profile.User.OuLev4" readonly="False" visible="False"><![CDATA[ ]]></Text>
        <Text id="Profile.User.OuLev5" row="0" column="0" columnspan="0" multiline="False" multilinerows="3" locked="False" label="Profile.User.OuLev5" readonly="False" visible="False"><![CDATA[ ]]></Text>
        <Text id="Profile.User.OuLev6" row="0" column="0" columnspan="0" multiline="False" multilinerows="3" locked="False" label="Profile.User.OuLev6" readonly="False" visible="False"><![CDATA[ ]]></Text>
        <Text id="Profile.User.OuLev7" row="0" column="0" columnspan="0" multiline="False" multilinerows="3" locked="False" label="Profile.User.OuLev7" readonly="False" visible="False"><![CDATA[ ]]></Text>
        <Text id="Profile.User.Phone" row="0" column="0" columnspan="0" multiline="False" multilinerows="3" locked="False" label="Profile.User.Phone" readonly="False" visible="False"><![CDATA[+41 43 259 20 43]]></Text>
        <Text id="Profile.User.Postal.City" row="0" column="0" columnspan="0" multiline="False" multilinerows="3" locked="False" label="Profile.User.Postal.City" readonly="False" visible="False"><![CDATA[Zürich]]></Text>
        <Text id="Profile.User.Postal.OfficeName" row="0" column="0" columnspan="0" multiline="False" multilinerows="3" locked="False" label="Profile.User.Postal.OfficeName" readonly="False" visible="False"><![CDATA[432]]></Text>
        <Text id="Profile.User.Postal.POBox" row="0" column="0" columnspan="0" multiline="False" multilinerows="3" locked="False" label="Profile.User.Postal.POBox" readonly="False" visible="False"><![CDATA[ ]]></Text>
        <Text id="Profile.User.Postal.Street" row="0" column="0" columnspan="0" multiline="False" multilinerows="3" locked="False" label="Profile.User.Postal.Street" readonly="False" visible="False"><![CDATA[Neumühlequai 10]]></Text>
        <Text id="Profile.User.Postal.Zip" row="0" column="0" columnspan="0" multiline="False" multilinerows="3" locked="False" label="Profile.User.Postal.Zip" readonly="False" visible="False"><![CDATA[8090]]></Text>
        <Text id="Profile.User.Salutation" row="0" column="0" columnspan="0" multiline="False" multilinerows="3" locked="False" label="Profile.User.Salutation" readonly="False" visible="False"><![CDATA[Herr]]></Text>
        <Image id="Profile.User.Sign" row="0" column="0" columnspan="0" label="Profile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Profile.User.Title" row="0" column="0" columnspan="0" multiline="False" multilinerows="3" locked="False" label="Profile.User.Title" readonly="False" visible="False"><![CDATA[ ]]></Text>
        <Text id="Profile.User.Url" row="0" column="0" columnspan="0" multiline="False" multilinerows="3" locked="False" label="Profile.User.Url" readonly="False" visible="False"><![CDATA[news.zh.ch]]></Text>
      </Profile>
      <Signer_0 windowwidth="0" windowheight="0" minwindowwidth="0" maxwindowwidth="0" minwindowheight="0" maxwindowheight="0">
        <Text id="Signer_0.Id" row="0" column="0" columnspan="0" multiline="False" multilinerows="3" locked="False" label="Signer_0.Id" readonly="False" visible="False"><![CDATA[3907f98f-0e1f-4b4f-9d3b-64bf9c4bfbea]]></Text>
        <Text id="Signer_0.Org.Postal.Country" row="0" column="0" columnspan="0" multiline="False" multilinerows="3" locked="False" label="Signer_0.Org.Postal.Country" readonly="False" visible="False"><![CDATA[Schweiz]]></Text>
        <Text id="Signer_0.Org.Postal.LZip" row="0" column="0" columnspan="0" multiline="False" multilinerows="3" locked="False" label="Signer_0.Org.Postal.LZip" readonly="False" visible="False"><![CDATA[CH]]></Text>
        <Text id="Signer_0.Org.Title" row="0" column="0" columnspan="0" multiline="False" multilinerows="3" locked="False" label="Signer_0.Org.Title" readonly="False" visible="False"><![CDATA[Kanton Zürich]]></Text>
        <Text id="Signer_0.User.Alias" row="0" column="0" columnspan="0" multiline="False" multilinerows="3" locked="False" label="Signer_0.User.Alias" readonly="False" visible="False"><![CDATA[ ]]></Text>
        <Text id="Signer_0.User.Email" row="0" column="0" columnspan="0" multiline="False" multilinerows="3" locked="False" label="Signer_0.User.Email" readonly="False" visible="False"><![CDATA[roger.zedi@sk.zh.ch]]></Text>
        <Text id="Signer_0.User.Fax" row="0" column="0" columnspan="0" multiline="False" multilinerows="3" locked="False" label="Signer_0.User.Fax" readonly="False" visible="False"><![CDATA[+41 43 259 51 91]]></Text>
        <Text id="Signer_0.User.FirstName" row="0" column="0" columnspan="0" multiline="False" multilinerows="3" locked="False" label="Signer_0.User.FirstName" readonly="False" visible="False"><![CDATA[Roger]]></Text>
        <Text id="Signer_0.User.Function" row="0" column="0" columnspan="0" multiline="False" multilinerows="3" locked="False" label="Signer_0.User.Function" readonly="False" visible="False"><![CDATA[Redaktor/in]]></Text>
        <Text id="Signer_0.User.JobDescription" row="0" column="0" columnspan="0" multiline="False" multilinerows="3" locked="False" label="Signer_0.User.JobDescription" readonly="False" visible="False"><![CDATA[ ]]></Text>
        <Text id="Signer_0.User.LastName" row="0" column="0" columnspan="0" multiline="False" multilinerows="3" locked="False" label="Signer_0.User.LastName" readonly="False" visible="False"><![CDATA[Zedi]]></Text>
        <Text id="Signer_0.User.OuLev1" row="0" column="0" columnspan="0" multiline="False" multilinerows="3" locked="False" label="Signer_0.User.OuLev1" readonly="False" visible="False"><![CDATA[Kantonale Verwaltung]]></Text>
        <Text id="Signer_0.User.OuLev2" row="0" column="0" columnspan="0" multiline="False" multilinerows="3" locked="False" label="Signer_0.User.OuLev2" readonly="False" visible="False"><![CDATA[Staatskanzlei]]></Text>
        <Text id="Signer_0.User.OuLev3" row="0" column="0" columnspan="0" multiline="False" multilinerows="3" locked="False" label="Signer_0.User.OuLev3" readonly="False" visible="False"><![CDATA[Kommunikationsabteilung]]></Text>
        <Text id="Signer_0.User.OuLev4" row="0" column="0" columnspan="0" multiline="False" multilinerows="3" locked="False" label="Signer_0.User.OuLev4" readonly="False" visible="False"><![CDATA[ ]]></Text>
        <Text id="Signer_0.User.OuLev5" row="0" column="0" columnspan="0" multiline="False" multilinerows="3" locked="False" label="Signer_0.User.OuLev5" readonly="False" visible="False"><![CDATA[ ]]></Text>
        <Text id="Signer_0.User.OuLev6" row="0" column="0" columnspan="0" multiline="False" multilinerows="3" locked="False" label="Signer_0.User.OuLev6" readonly="False" visible="False"><![CDATA[ ]]></Text>
        <Text id="Signer_0.User.OuLev7" row="0" column="0" columnspan="0" multiline="False" multilinerows="3" locked="False" label="Signer_0.User.OuLev7" readonly="False" visible="False"><![CDATA[ ]]></Text>
        <Text id="Signer_0.User.Phone" row="0" column="0" columnspan="0" multiline="False" multilinerows="3" locked="False" label="Signer_0.User.Phone" readonly="False" visible="False"><![CDATA[+41 43 259 20 43]]></Text>
        <Text id="Signer_0.User.Postal.City" row="0" column="0" columnspan="0" multiline="False" multilinerows="3" locked="False" label="Signer_0.User.Postal.City" readonly="False" visible="False"><![CDATA[Zürich]]></Text>
        <Text id="Signer_0.User.Postal.OfficeName" row="0" column="0" columnspan="0" multiline="False" multilinerows="3" locked="False" label="Signer_0.User.Postal.OfficeName" readonly="False" visible="False"><![CDATA[432]]></Text>
        <Text id="Signer_0.User.Postal.POBox" row="0" column="0" columnspan="0" multiline="False" multilinerows="3" locked="False" label="Signer_0.User.Postal.POBox" readonly="False" visible="False"><![CDATA[ ]]></Text>
        <Text id="Signer_0.User.Postal.Street" row="0" column="0" columnspan="0" multiline="False" multilinerows="3" locked="False" label="Signer_0.User.Postal.Street" readonly="False" visible="False"><![CDATA[Neumühlequai 10]]></Text>
        <Text id="Signer_0.User.Postal.Zip" row="0" column="0" columnspan="0" multiline="False" multilinerows="3" locked="False" label="Signer_0.User.Postal.Zip" readonly="False" visible="False"><![CDATA[8090]]></Text>
        <Text id="Signer_0.User.Salutation" row="0" column="0" columnspan="0" multiline="False" multilinerows="3" locked="False" label="Signer_0.User.Salutation" readonly="False" visible="False"><![CDATA[Herr]]></Text>
        <Image id="Signer_0.User.Sign" row="0" column="0" columnspan="0" label="Signer_0.User.Sign" locked="False" readonly="False" visible="False">/9j/4AAQSkZJRgABAgEAAAAAAAD/7gAOQWRvYmUAZAAAAAAB/+wAEUR1Y2t5AAEABAAAAFAAAP/b
AEMAAgICAgICAgICAgMCAgIDBAMCAgMEBQQEBAQEBQYFBQUFBQUGBgcHCAcHBgkJCgoJCQwMDAwM
DAwMDAwMDAwMDP/bAEMBAwMDBQQFCQYGCQ0LCQsNDw4ODg4PDwwMDAwMDw8MDAwMDAwPDAwMDAwM
DAwMDAwMDAwMDAwMDAwMDAwMDAwMDP/AABEIAWUCLgMBEQACEQEDEQH/xAAdAAEAAAcBAQAAAAAA
AAAAAAAAAQIDBAYHCAUJ/8QATxAAAQMDAwIEAwUEBgUKBAcAAQACAxEEBSESBjEHQSITCFEyFGFx
gZFCobFSI8HRYjMVFuFyJCUJ8JKistJDU3OTF/GCwjRUdEUmRicY/8QAGwEBAAIDAQEAAAAAAAAA
AAAAAAIDAQQFBgf/xABAEQEAAgECBAMGBAUDAQYHAAAAAQIDEQQhMRIFQVETYXGBIjIGkbHBFPCh
0eEjQjMVUvFykrIkFmKCotJDNAf/2gAMAwEAAhEDEQA/APv4gICAgICAgICAgICAgICAgICAgICA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gICAgICAgICAgICAgICAgICAgICAgICAgICAgICAgICAgICAgICAgICAgICAgICAgICAgICAgICA
ggdAUEocVnQTEqM8GEhc6hpSvgq63mZ0ktrpw5pA6XxAV8xCmLZPJUBPjRRmYXV18Uj3uodpDXeB
IqsROsp9Kj6krdXzM/5p/rU5rPgdMp2zgtruBNeoCptXL4RDPRIJ6kAeKqr68T80RozNE+99fCi2
oiJhjphJLJIw+UBc7cbjLS2lYhCUY5HuIDqardxTNq6ypi8zOi4U1wgICAgICAgICAgg40BISGYS
BxWZhnRHcfsVVuqOTGiIJJWKzfXjyJhMrWBAQEBAQEBAQEBAQEBBI8uDat6rMIXmYjgtGS3BeA5o
Da6mi5WHcZ7ZYraI01NZ0XQcdV0ctumOCdePMa5xdTwos0nqrqlMcFRSREBAQEBAQEBAQEBAQEBA
QEBAQEBAQEBAKCWiywpyyxQsMkz2xsHVzjQLExqG5r2B7HBzXDyuHiq7U4cGY5qJO0je7bXpVQrS
0rJtEJpJIoI3zSyhkcbS57ydA0CpJV1cczwU2zVhrrK93+2GHbcjKc3xNn9MP9obJcsaW/fUj4rb
x9tzZpilKzrPJR+8prza3yfuq7F4xp//AH9h7imvluoj/wDUt2ftTuFY16bfzZne1ZHxD3CdouZw
Quw/NsRLczyuiisRcxmUkO2jygnqei5+btW/w/8A47fgzG8pPi3DHdRSekW7ds3928dDpXRcecm5
mem1Z08VsZ6zw1XrXMcPKQSOq3MOunFPqhEtB69VO2OLc0Z4otYAQVPlCEU46qiwsEBAQEBAQEBA
QQqKkV1HUIJHSMB2lw3Ho1YtbpjUQ3N+IVcZoNQFhqA6pHVWRkiTqTDr1WeqJNU6AgICAgICAgIC
AgICAgpTGjK1pQ6lYtkrjjW3JKnNaMuYZGbo5WuaTTcDUVClWKzxhPpXTQVRmtFuEIynAoVZSvTX
RGZTqTAgICAgICAgICAgICAgICAgICAgICAgIIHoVi06QJQVXW+otrp07GF1vGJ3kgem6lAPj1Cv
iI8WGuee9wuJ8QsA7PuN1dPFIsdate+R7iCdo2AgdPEq7FitaeCvLbprMtP3HcnuZzIMte3fFhiL
Bw2tyOSADm01Ogl+FP0rdjBjp9XFzpy3tySY3tPyjkF9Jc9wu42SuMnM1rZ8PjRE2zEWu0bnW5dU
jQ+dSncVxx8kI+je3Nktp7du1eOuhey8VGTvozuGQnmeX7v4trXtFfD5VVk7vk28etWdJr4Qx+0t
Hg93/wBmO2txo/idvrpru/7Sxi++N5k4dVvwhmNpMtf8v9qXaHkZfJeY64xbpWhkZsnlpYQKbm6O
18dV08P3RuLRpaIn3/2lG2zlz5yHhPez2yW1zyzh3L48/wBtcE5txkeNX1Jb2SKQhm2LYyLUPcD1
6Lq13G07ppi6NMk8Iny8TFhvjtE+Duvt7zvF8+4vjuW2EgbDcsDbmOhGyTaHFpB103heR7lg/a5b
4/8ApmYdOtteLP7YH0tZPV3uc9rv7LjUD8AubhzxdsRGiu12oC2JZmFVYREBAQEBAQEBAQU97S57
WEeo35q1QefcXscLT613axEfxPAP7Ss1x9c9KNuSzGVsz/8Aqdl/6rf61m2z08JU6z5qjJLG4O5k
8FxK75vTkBr+RWvfbzB1K1vBEy5Y4QFj6Gjya+H3qrHWYtxSpbi9Zba4QEBAQEBAQEBAQEBAQeNn
r23x2Okv7u7bZWtoRLczuNB6bAS4HQ+A8FDJtbbmOivNr7rcRgp1y4eyXvf47Y9ycfwuDCSTYm/l
EMGa9J+1z9pJo4PA6g/pXr8v2pk2+0tmt/piJ/Jz8fdIvOjvCOQSVcDUEVBXi4xTGSfe6uPLFoVW
HzfgtqVs8lVRREBAQEBAQEBAQEBAQEBAQEBAQEBAQQqjGpVDVSmEropGwvEcpH8t7huAP2ioqo3j
hLMTx4rCa4ngjcXhrREKyXDtG6fYf61nBiieavPk6eMNMZTnmZ5LmMlxbgwMV2yFguOSSRultYy7
eHNZTY3c2h6P+C6lNrSleq7mTvMkzpXR6nCu2OPxFw/I8hvXco5DMS+a7u6SNicTUGJjy8sIFAPM
tfLk4/LwbeO1r8LNvttYWNDWs2sH6BoPyWvN5ldGCsJG2UMZPpF0LSamOM7W1PU0HiVibTPNbERC
Ztpbsd6mwOkH/eu1d+aqmsJ9Uq6zWIYSU8zj4upX8FKZ0Z4Mb5BhsZf4u+bkrKG+Z6LzW5Y2Smn9
oK3Z7jLTNWazpOvgp3V+jHa0c4cfez6G5fxrlmO9cy4o5iYtaD8m6KIUYakAaDwXpvumtcl5t4zM
6uPstzkyfV7HbWPDRbMY2u2AmFu7U0jO0V/JeJwYK1ng7lbTML4NAI+K25lmbJ0YEBAQEEDWmnVR
trpw5imZKUGlfFTrE6cUojVTEsm+TcAIxTa746LVzZppOkGi1mu3RnYJ497tWildB10r8Arctcls
Uzi+rw1+H6ITlx15y1pznvVwbt/jby9z+esIbu3ZI6HFC5j+pmdGCdrIql5JNBQNPVbvbu2bvN/u
10jhx/Nq5N3SPpchXPuj709yw+PtD2ov8ZjLtzm2PKcnb3EkcrYyY3uEboIKUeCB5/Bex2HZO2Uj
/wBXlnX2T0/18HPy77P/AKIh5Ufto74c7lhyXcTvZc2FxcavwGIimtHEddHfXPpQmp8vQLWtu+1b
W8X22O/VHK034eU/L0xrw9qqm53Vp0vpp7v7s1h9l2MZahtz3b5p9Zt1eMrK1u6n8O8/vVFu+XvP
Gusfo2eq7Fp/ar3Z4lPPmO2XebPtvYzW3tcxeTXttKKahsf1MQb0+J/atjFu+2ZZiM9LR5zE/wBm
dbst7V+5rkuH5Jj+23e/CzYHlF697LHOzRywWtxsYaEeozb5nNIH8w9Vqdw7PhivqYJ1rw9vH3sV
3F683cDb6WWCN8D2SOuAHwPAq0tcKg9deoXkrWtW/TPm6GLJNtNV+2ST9VOnwWdzecdYmG3NYVGO
J6rG3va9Nbc1c81RXAgICAgICAgke4tbUdVmI1ZrGspS8gtHx6pMxCq1pidFvLdtjeIvmkcKtaBV
VzbjGi2Y0rq519wGIyHcHijuBY3Ptws2Xu4WXc0L9s3oua5j2gh7CK7139h1bb/NWOPJ5jcZrbrL
6F/p58OermPuZ2h49wXD9suF4y3hyd9aXomlyMkbH3ri76h5LpBV1PNReiw94z5tlm9S0zExppMz
MaaxPBuY+3YqTGj6Q2jXR20DXCj9gDwvnW9z2pf5fGXVw4oryXrR5vwVlPmjqnmvnkqqaIgICAgI
CAgICAgLEiCxqMaxXM+JZ3KZXB4PlOHzOawUj4s3iLG+t7i6s3xvMT23EMT3PiLXgtIcBQinVbeb
Y7nBjrkyY7Vpb6ZmsxFvH5ZmNJ4ceCnHuMWS01raJmOcRMTMe+PBkgJK1YlcmWQQEBAQEBBBGEpc
0GhIB+CyJJXtbE95PlAqSFmsazohe2lZlpTNv5BzbJmwwWZis8VbEC9iNPUdTU6hjj4jxW9FYxRx
5tCbzkZ9gONWeEs22mMto7ZgefrJzUySSGge6pqdT9q18mafGdV2Pbsmgt4rc/ymbS8+dxJJP51W
pOSZlu1pEQvVMEED0KMwlCjbgIF7QQD49Fis6ozbRr/ufkW2PBuRyNu22cwtf5UzjShc9ra/tXU7
XT/1FJmOGv6NTdX6sdoai9tXBrngfblv1Eb5b/J3YuZhrXa9kTa6/ChKv7vupy5bRPKJlq7TB0x+
DppgY1o2Da13m/E6lcXHXxdeI0VK+ZqxM8dEfFOpsiAgICCV3ylNSFp83ma7cASDT7FmctYWxK0f
cW9xK6ybO0zw0dPCD5g0jx/5wWtbbzlt1TyU5p0hwX3O90mX5HyS/wC0XYLCTcp52/bBcZ+GOOW0
xha8yTm4J9UisDHAfyzq4dOo9fsO30wTGXPHyRPGPy/no8vm3F8luiviuO33tGxsGZx/PO8dxkef
c1yMzLmS1bPcfQWMr3CR1YhLDGQHO1BipRvRS7n9wTl1pjiKVjWOHjHh7l232lomJtr4O4cNjbPG
W0NhaYuDHQ24LYobWNrIWtqSNtA3rWp061Xlc2e2TlMy7GDFEc1++FxlDxDEXt+WQ/MPxotG+HJS
Orq10bs46THJO6OQj+5hLv7RP9Supup6dPFV6MLGWCk0D5beR0jHVj9An02aEa6tr+S0L1z2yTbi
nGKrRnfHs9Zdx+N31xdxw23IMTsvMJmIQRLD9LI2cs3NDT59m3x6r2Hbu4dFoxTPyzPL8mtucUen
M+K77C8sus5wKVmRl9bI8Ze+xuXOoXD0HPjaT94jWr3Tb+lfX2yr2k/o37EPI0V3Gla/fquFkyTk
nR0FYCjgt6temNFXiqLKQgICAgICAgpyfL+KzXmlXmpPPl3D9IWnvLzSNUZrxYxyXP2PHsTlc1dO
DRi7KS4lcaeRjQ47jXwW12jDO5vWvno1s+bpjRx/2Ovcj3a5TmOfXj5rjj8GQczEhp/lvHrPo9u0
gUaGCv3r13dbV22P0a/VGjjYMP8Am6/Y3FecbtuT91jPdQPdbYSBroC+paXbWjy6/wBsrQ/ddG19
Pzj9XVpz1dCsqWsJG001BXmN1TWY97bxyrNGtVdj4VTlOpsCAgICAgICAgICAsSIKI+UvHMJiOH/
APES/wAvcVx8HHcCPWDcPj2i3tg2fixu5GCJlGhhmO/aBtBpQCgX2fd7jJu/s71c1pvfh81uM8M3
THGfHp4a83hsOKuHvnRjjpr5Rwj6Nfz4vqw3qvjMPcp1IEBAQEBAQQRhTewEh1abdT9yyNR9wLrN
ZW5sMFx+WgvJRDezt/Q1w1JJPgp0npnVC9eqJhnOLs4bCxbYwER3rGgTPodTWpNaU6KGfcayxi28
Ve5BUMa0mrqed3xPiVrVydUtma6K+9u5o8StiKeLXnLGuiqiwQSv+RyzHNmvNTYfL+Chm4JWebc7
KzNfIWMmjO+SoAYGjrU9Oqxt5nVoZ7cXKN/lrzu73JbwvHyU45w6Vtxlr5oIbcj0wNm41Bo6cdB+
lekr0bXFOv1zxho0vOS8R4OsrSxix1hBZQCkcLAxv3BcDPkm9tfN2MOPRcNdWlOgFErHBfMaKpP8
xg+xakz/AJIUTzV1spCAgICClMaRuIdt6eb8QoZKzaukMw8u4vGMnNqfK0xufJJ0AFPitfHtbzbj
5qM24ijgvvlz3lfcfldx2P7cSOtXQTwPyHJ4KHa2S3D3N3k7dHTgfL4L2fb9rj2uOMmThrw/n/Zy
rbz1raQ6Y7T9neM9qsdZWWFtm3GVG52YzT9ZpnOZtqSA0eAHRcnddxtn4XmI4co97b22xrS8W8v6
N1h5/VqubfFF3U6YVBQjQ0PwVcU6FdqpRXcK9EjNFp6dFcVms6zyT0HWqr/b/N1e1Z1wt3xkvJ3L
bjJWOCyMsaLbJNDreRhG9kwET2/2Xnaf2FatcV43Ncscoj+rWz3iccw4z7MZC6wffjufwQtphp/9
thafFz3F1Kj/AM0+C9P3nHN8eO3nX+ijaRzdsRkhrS8bSdKLy+LD03lvqod/MDfsU5yx6nQr04qq
tZEBAQEBAQEErhUJrozCwElQ5nxKjusfVjn3Lb10jVyR7w+cM4j2rv7KJ7W5Dk8sWLtWalzvVniY
4Cn2PK9R9o7Lqmcn/RXX+UvM73PpfT2s89vPF4eF9l+K2UbfSuzjIru6JIJ9SaJshrT7SVz+77+m
4301jyhv48WmPqZ7wnDzRS3+aunbp75zmx/6oIFf+itPNk1TxtjW7XthjbIdz2tAcftWreOptUVx
1oqqTx0WplawICAgICAgICAgICxIgoj588Ngxcv/ABBu7cl/Day3drxS2lwj7hrHSR3RsMNG51uX
6tk9B8rSWa7C8fKXL6dv7ZI+0NtFZnScs9Wnl1ZZ+b2dXTz8dPHR5TbRWe9ZddNeiNPfpTl7dNfh
q+gMfU/cvmUPVqykCAgICAggdAUEhcQAVLRHJOjFeUZe5xeNknti315PIwOFRrp0/FS6Ya3q21Wn
Ece+3tvr7wk3WRO4l3hUk0APRYtGrbrHDVmhhjJLttHHq4dVRbFWUuuUWxNZ0qlcUV5E2mUDG2of
rUdFd1eCn0q66pqlY0W6JvBRtOjCjM/bE9x0ACqrkmJ48k6xxWAuHMd9K6QfUyNLo9NA2h1Ov2FZ
ya3n5eSOadOTmrvp3HdibUdv+M3n1PNOcsdi4HQP3m0dI0QiT02ElprKD1HRdzt/b6xHXk4V8PBy
Mt5tOjNuzHbyHt3xrFYSSY3fI3+pc8gyMw3yTeo9zgN5JdoHNGpPRae63c3tpbTyhft9tWs6w3kW
AihrRacxq6ETokZBHGKNr1J1PxUonRKbzKfY3cHeI6Kv0411V6J1NkQEBAQWl9GJbWRhJAq0ktND
5XA/0KvLeaVmY5s15ubvcV3Fn4Pw9tlh7mJnK+a+tjeMBzQXF7w2IbW1q4tM7Oi9B2TaxuInJblS
uvx0mY/JyO4+Xnqo+2rtFacC4hFm8o27uuacnM11yK9vpHSO3uneWNiD6uY3YG6V8Fqdz32S1pxx
OtYmNPwQ7fsqRGvHXT9XStvbsibGxpdRniTUnTq4+K4+XBW+SLTziHc10jSF2WNPVXVjp5I6pfSZ
9qn1Sz1Sj6bftVfTGurEzrGhsap6odEJDAwmprVat9rS9uqebMQoXbAIi9oq4OaNddKhblZ4qM8a
Ulx7x+yuLf3Oc3kha0WUWHhuGv2+YzGOJ1C74VJ0Xa3u4t+3xx7Jj8mNrHP4Oxm+alfgCvL4815y
2rPJu+CcNBkDvGivnBXr6/FTrx0VlYkICAgICAgIJX9FC86QarUwsYdwrXqsXy2m0V8JSyZJ6JfL
73mfX807r9n+DWctLePNQz3tuASXNZMHEkVGn8tfROz452vbrZa87RaPhFdf1eX3VItmifa72msH
YfFtxVmXta1tlagCtPTZGWP206eC8JttvXJm9e3OY0dueGLT2s6sbVtvYW1uwuaGDTXXUk6/msWi
JkpD2BUBQbVawhudWugUJ6YnVPgb3fEJ6lWOBvd8QnqVOCZriTqQsxeJ5E6eCeqyjqVQ1RQEZEBA
QEBAWNBxb369uPMuX9yuJd4eznIsbw/n2EDYsvcXz5LaG5FvUQTF1razPle6NzoJWy7mvhDI9GtI
d737b+6tttNll2G/pbJhtyiNJmNecfNaIiNdLV6dJrfW3OdY873Ts+XNnpuNvaK5I568NdOXKJ18
p1510h1zgP8AGv8ABsR/mT6L/MX0Nv8A4/8A4Z6n0X1vpt+o+m9b+Z6Xqbtm/wA22ldV4ncRi9W3
o69Gs9PVp1dOvy9WnDq056cNeTv4uvojr06tI105a+Omvh5PZVKYgICAgIJHuDGOc40a0VJSGYUn
ObQNrrStPsUoV5eTDJ2HOZd9sWGbFWdA6cfL67Sd7K6GooKqbSjjZlzYmD0IWs2sg2lh8NBQKDo1
5L1RYEBBLRZZQc5rKbnAVNB95WJjVhLKWhvm/VoB8SqcmLrrMQdWnFqDufzy24Rxu5zIjM2QnAtr
OIAbtz3NY3qQNC+q7PaO39cx18IrGsq75NYah7Ido77/ABW+7p85Lr/M8glbeYe1nLi60jc50rHB
oDWioc2lK9Fs957pi09On0xpya0YeOrq61hc2QSSgOm1DpQKVFdB4eFF5albXvFp8GxThL1FurRA
QEBAQEBBK8AtId0PVYmvVGjEzo4F5NbHu57j8ZgruMsxvaa5F5ZwOJDZHmYOdTbqf/sx8y9ThzU2
e06fG9f0/u5GeJvf3S7rtRG23i9KgjaNrQPDbpT8KLy1o1vMS6e2ppWF20+YD4pbmstbjorLLIgI
CAgtrskW8hAq4Dyj4nwU8f1Qo3P+3LkbgMuSynejudk/o3usrO0ZbG7oNoka3bsr8fIfyXT7haOi
kRy0/oq2k83XcY8rT4lo/cuHGLS82828qDRw+5X+Cr/UnWExAQEBAQEBBI/ooZOTEqb+g+5VW/3K
l/pl8ruZZB3JffrxXjc/8qyxWMkmZI7RplY3IO0prXyBfTb2nb9nx8Nerqn/AOmHnMvHL8X0TdkY
rzkdnhYx63pxSy3Mg6NMRYGg+OtSvn+K01wdXtdrHE2pp7Wc02lgpRo6la85VkU0lXDgRoaqE3mV
sSle5gHmdtFeqjWs2S06uEIAMIqH1Cs9FH05Qd6bRVz6BPRIxynYG1qHVqFmuPpnVjp0VVNkQAhC
KMiAgICAgIKJaanTxQTMBB1HggqICAgICAgpys3xPYf1AhIZh515PHbW5unGgjG0/iaf0qyFWfhD
z8HB6NtI/wD/ABc77j/1KFZlp43vD5mqEujXkrqLAggeijadIEAVCt9WVJ8gjeASTvIAaNafarog
az51z7AducZf5rN35nEbN0VhHV8hJpQNaxrj+xbeDDOW0RyU7i3RjmWme3nF+S825Y3uTz23+hyM
IczAYGMt+n+nLXUc4bpDWsjv1joNPj091mrgpGPHM+LR22SbuprV1sYnCJ1AHuEjSCKPB8wGngV5
vPt7ZZ1mXWrWdF6KBzR8VZrFeCjTirLKwQEBAQEBAQWOT9b6C7Nu4tmbGXREfEagfirMOnXGqvNO
lJcc9hs+7OdyO7LMrYGz5FYX/pRyOaQXs9a7FdSf4fiu33bSmLHpyiJ/KHMx/Nb4uxGPBhZT8fv8
f2rzuK3VeZ9js4a8FYH+ewfZ/WpW5te0/wCSF0srhAQEBBjPMsnHh+L5zJSSCL6WzldG89N+07Bp
8XUW5sMM5c9KxGvFRuf9uWjuxfH7xvDs3mbmXbkeZXc1w4kj5PUlLKfeJE7pl6c/RHhaY/mp2kT+
To2HQBpNdrQCfuC1L8nRmOCs01cq8VtaqJ+pUU0xAQEBAQEBBI/ooZOTEqb+g+5VW/3Kl/pl8qo5
Mkz/AIglZoGeh9FdC0cTqWGLIf2v6F9M7nWs9n22n/TP46POX/3Z976L8d+qkyGZnubVjpI7hzIQ
CAdm94rq74AL5zXW2HT2u9tY+Xj7WXlzR/eWYb98jB/So1xNiYW7p7NhJ9KJrvH+bH/2lfXFDWvO
i2ucxbQRg/WWVlqB6tzMzZ92jxqs221rxpTn7pQrmik6y8yXlOAgFbzkWG/+SYH9zyo17bubcon8
Fv7+keKwZ3B4TcyG2g5LGZYjsc2FshbUfA7CCPxVn/Ebvylj9/jXsvLuLxRtM2VdcMLgGtEcjjX4
0axRnY58HzX5M13VMs6Q9rH5fH37QcdIX16bmuaP+kGqKb327trd3zU81PisMpgsEIoyICAgICAg
ICAgICAgICCnKXCN5b8wBogxfkW428Nmw/y53N9UeNK10Ph0U4lG8dXNkNtbRwQQxMB2xMDW1NTQ
Cix1Sh6VVdwDQSNCOiheZ6Z05ra+S1kupGtrFF6xHWhp/QVHFF5jijkma8kILqWaMvfCYHhxGx32
eOoCry+rWeCdI1hXke9sZI1NKgAVU6TrHzsf6ohSbJIW7qh1OtPBa2aZ4ejxWW6Yan7p9zsV25wl
xlHX0E+bu2vixGF9Rhmup2NoyOKOpdUuc0Ha09Roux2/Z5csf5IaGfNav0tJdt+2HJ+cZmx7jd2Z
5b+PISmXEcNkhdFFahtY2OuWvcWygtYTtdGPmB8NdjNetfonSYadcuXJaKXj5Zdfx4m0itxbR+ox
jabHteQ9oHg13UBc++S1p1l0Me3pj5LllnBG0Na06dTXUnxJPiT4lOuW16kq+xpc13i3oqLYotaL
TzhBOrAQEBAQEBAQSSRiRjmEkA01aaHQ16rMTojasWjSWr7DgNri+aZDllhatt7zKGl9I1tGyDc8
1IFKnznUq7Lub5axW3KI0hVXb0rOsNmiCMNDaU8fzWtSsU5NiLaJvTbvD/1DopSr6I118VRExBBx
IBp1WJmI4yxOvgp7nDUnTxWJyViNUfm8VochGXXDGmpt3Brx9pAP9K0bbueuYjklN61ji5/765q7
yFnhuA4+UC75bcw1EerzBBMySalNdWNcvV9ty02VZ3Vtfl4fjw/VG+Tb3r021bT47hYcLY4PGQB8
cWMs2RRs3GhIawEuHiajxXD3W6w58s5OOusz+M6s0jDH06sstGvZE0PcXP1qT96jk3WO08F02ieS
4eXBpLCA7wJWtW1vportWZ4xzWn1sjZPSLS939kVV0Y9xprOiMVvHOExu2PeY23kTJW/NCaFw+8V
qrK0yeKyNI5qxndEAZDuHi5oTLeuOvVKNr1iEPrGHo1x/CipruqW5a/gq9aqEt4xkbnuf6Ab1e4V
A/Oi2K/NyYncUhh+R5zgMSHTXnKcTExjtrorq4htWip8ZHPPT4UVk7TcXjTHWZn3Izu8deMywvN+
4vs9xyL1Mz3E49bkfM2PJ2klD1/8UeC2Nv2LueblTT3xMfornuGDzamvffD2Xgbdf4ZeZDkboCRF
LjrYTRS9NY5InPDh9oXoNt9g95zxrWKf+L+x/wAjg82vH+/e0yEgtOMdneVZy7dM1sbX29zBGYya
F28Wkn5UWxm//n3cttXr3FscV/8AhtFp9nDgxO9peNKc02W9yvf/AClzbO4v2LytpZSgF5nZcS0F
NdTYN8Vz79l22LLTrvEx4zrp+rS3e7z1rPTH8nEvJ8337y3urxeUw+Gbged3Vi99hbXMT3sijIvN
zXwujj3EDfqQP2L6rbbdmjtOKL2/0z/q8dHlrb3cTl+Pk7dHD/d1nbOzdLzmw4rPODJk723saOdL
pRrWtmiIBJd4rwO3/wDb9cPTNb2nXwt/2vWbbLnjHrHP2w9qx7G+4G+aDmu+968nr6EMzP3X6082
47NX6MN/jef6LZzbmfGPwZTbe3HPPDf8X7u8lmmI/nyRX13EHO8SGi7NPuXNy77aR9GPT32/sptO
efGPwZHivbVx11z/AL85jybkVtsP+xXOVunR76ij9r5pBUa+Cpp3ecU9WLSJ/FLFt7ZJ0ycmZW/t
27XQChw8tz/+Yl9X/rAq/wD9x7zzj8Gx/wAdh8p/FlOL7S8Cw7mussBbt2fKHRscPy2rXy973WTn
fT3cGY7fijwZXFxjj0JqzCWIIFB/s8X/AGVo5d1lyxpe0zHtmVuLbUxzrWF8zGWMX9xbsth8IWhn
/VAVGq/RetaGtDak0FKk1P4lYZTICAgICAgICAgICAgICAgICDF5mOu8iGAb2ReKmiyYCgA+Cgyp
zvbHDI9/ytbVya6MxzaY7q5/lWCOIbxZm+S6la2Zu1rqAk1PmB8AursKY71tNmtuMmktmYqW5bib
O4ykwNyYGSXTwKAOLQToAPGvguflvWOPg2sVtar26u2NtnTx1lYGVaGdT91aLn3ictZpHiozX6Z1
aX7w928H2f4zJmMpdNbJfPEVrCQXEySubG2gFPErvdg7N6nC08Kxxa37jWWhu0/aXMdxORjvH3Bf
Pd2eSfDdcNwMri1toA4ytuXMZtaWyh0bgCXfL0Hj2O69xw4Y9PHyjTiupTqds21vNDJaxBpa+DSa
cU9N8YrRrR8engOi8v6sX1lbGGI4vcUFggICAgICAgICAgIKXqP37fTdt/i8P3oKqAgICCjOS2Jx
H2fvWJp18E6RrK0ZcNB2vcBWgSdtGiy2Pg867bHbyzTBlIJWGW5uCdAWimv4BZxbakT7XN3G3vZy
72zvx3N7i3/MnH6zCcTmnteOXoFI5/Uje12waE0a9p8wXf7huMWLbTimOE6Tr8Whs9heMsTaeDq5
j9BM+La8VAB+C81Gbb68LQ7cbaInmqsuWS7g1wDmfOPgrq2xzy4pTNaeKyvclY2ERmuryOFjdXFz
vDxVno2y/LSOMqMu9x441mWmuXe5TsxwkSszHN8fb3rDQ27hIXVAr4Mp+1dXD9s7++nyTo0b92xz
ylzdyP8A4gfa+3fLbcQxt5yzLNNCy0gZsc7+y580ZOnxXVwfaO6/1cGrffzbkw5vul9w3P4HY7t9
2fyllkrkiS0vLmK1MQjb5nVrPL+n+yujt/trbba/VvLxFPHX+XJrxky5J0hVbx73082ANxnbDh28
V23EUA2+FDsspfvV+f8A4Pax/jnq9395hL9vlnmWfs/7+Zi6ffcz9wd6Zrs7720x7YWwA0pSP/Yo
jTRc7J9wbDF9NJ/CP6s/tcjPLL2LcVvBGzlvO+Q8lbUOmtX3D4WOeNd26B0TtCtbF9+Ts79eGlOr
3a8/fwW49hN50ltHD+z7sxhbdsLOMMyrmim6/vL59da6/wA9y19z/wD0Lue45TWI9la//avntFf4
1bIwHZXt3gYhDY8SsbL0tGNa10jBp+kyOcSPvXPyfcncM0cbT8OH5aMf8NHmzW34vx2xMZONso27
mshDLeNpDujRVrQVy8vc9zSOrJa0x75/q2tr2/0ba66vYa20a51rFC2J4buA2gaadKfeqv382yVr
5rt3hia6vlj3LzeLsffPwaa1iu5bxtk+xuPS27XS0vg4avHg/wCC+kX2WXJ2mmvlaY93S8nbBHrf
F9RbONjZnxxSOMxa2S4tpNQzeKtr1oevRfKa7C9cOkWnXV7Db4orXV67WTD9MY+6v9SjTZ5fGf5t
j5VMi83GkcBbXQkur+5bVdpPjLGlVxAJw/8AmMjaKdWVrX8Qr6YYpx1RtFfBeKxAQEBAQEBAQEBA
QEBAQEBAQEBAQEBBj9j/APfzf8vAKUovfUWVG4j9WGWP+NpCxMaxoNTc1eLnkWEsRrtAcR/z/wCp
bWGLUq5m6v8AM2GXzwRxQ2kQluHNa0hxFGhvidR8VpZYm06N3Bbg0r3e7x4LgONkx/rNyHMZWVxO
IhZI9zpyKtB2A08p8SF3+09m9XTLkjTHHOWruLa2iGpO2fZzlHJOTWvdHvUfW5dAZI+PcajfG60j
g9J1HPG6Y7g6WQj+YOg0+PQ7n3bHir6O3+WsTPHXnwYphmOMu0LYOEETfTEO1jQ6IHRpA1A+5eIz
Uvn5cm5jt0r1tKip18FsYqzSNJW9cSqqxkQEBAQEBAQEBAQEBAQEBAQUpmNkjLXmjSRX8DVRvaax
rCVZ0lYyzCHrtjaP+9eQG6fiFoRny5LxEa82L5Onm5s9xHcODAcHvrG2ztpjspkbmKGGRso3OhI3
OcGh1dC2i9d2bsu63cz01mdI56Odn7njxc5a0k9zHYntJxOwwlryccnuGxxu/wAGtILiaWaTytc5
rooXNFAKkH4Ldv8AaO9zz07inTXz/iWl/wA7j/8AxzrLCXe87mPKpfo+1naLI37HaRz3sUrGGugP
nEHirsX2XtsHHJkj8lGTumfJwh5F3de9zuJcyxw2WP4RibwjZ6ZpKxoGoJ+uI1P9ldCu07LtI0yW
ifhr7fCGjkw7zNy1TWfsv5RyQsf3L7q5K/M5DrvHwOYAXfMKFzJRo5UV+4e27eddvhiL+E6x8WMH
Y95a2tpnRu3ifsx7RcXibNNZT564aB57t8Lq616CFq0t3947qY+SIj3a6/m6WPst682+sL254Thr
S2jxvHLOybA0iKPaKt1PwovM7z7o3t+fXLo4e2TVmthbmCRkcUcMcDQQ1sbSCNNPErh4u5bjc5Oi
1ZrHnpLert+jjL2Tp9q34xX8bJ9NVNzx/wCHVT9Cs/VKUY4Ws0pYyrYSD8R1WnvZxbTH6kU658o5
pdOnJLHcPcRWN/4rU23dYvPDDav8e5Xa1oXZJc0HbT711pmclYmJ6VPq2iVAND3D1GghnmFfAjxW
vXbWtPz36o8l1ckzzeVmb6Oxx1xe0DZ3D04CepNf9C6W22mO2avCFG8ydNPg+VvejCzcc9xfZvl9
4C2fKXDHXDjT5pHTNPTX9S+nzu4v2ua1/wBHXHw6YeXteIyx74/N9W8a1s1zdXzel1HAWn7A0/1r
5NgzTevF6uszNNIe1tKu1Y0slO5VWvPgz02RZu3anSijjm0zxSiJVlcyICAgICAgICAgICAgICAg
ICAgICCV5Ia4jqAswjedImWPYomT6ud39415DT9lB4KzJERPBVgvNub12SyOYwk6uaCdFVHtbfTC
E8kzIJXsG5zW1aPipa1Y0q09eMuLvudbxSAyWltY+o8gaNf/ADRqfyXQvGmGsx4ubu6UmdYY93X7
yWXb7Hy2mPmjzHL79hZjsTbOa6ZpeNsbnRjc6lXaaarY7R2yc+SPW5fxwc2d3kpOleLW3Zns/kst
nv8A3Q7qxOvc9kpPVxOPvdxFuagR0jk0rsZp5fFdTu3d60xzg2/CkxpaNIbW3672i13Y4xdqIzGf
Ucaktlc9xkbUU8rzqB9y8hlj1Obq9ELuOBkUbImlxbG0NBcSSaClSTqSlY6Y0g6IThjQQfELMxqR
SITokICAgICAgIIHpohCWpUbz5M6IbiOpCqj1ZZ0UzI7wOqv6Z09pOkRrKO6Q9CFKNIjijF6ykdK
9lS4inxVVs+Ovizalp+lbOu3mhZICB1ZQEla+bfYsVeuddIRphy9UdXIdcTxwyzeox5a0lkclI21
oertf3LOLeU3Mf4onX2+3ksvXpat5T3v4JwWCR/L+RYzF3UJAnsmXcT3t3Dc3RxYdW0PRdfY9g7p
vJ+SnCfGeEfk0s29xY+blPlPv447cifF9teFZTneafT6GG1rsk2Hc87oo5/lYC7ovWz9hb3a45z7
qaRijnpOs8eEcNI8Zjxc/wD5it56cevUwm35t7tO81jc3rcP/wC3fGNr3MhngeyfZqCBMYIXeUBb
222XYsE11434cp14+7VpbnNvLx+PgxXgftL5T3K5gOSd0+YZXO4LHMdFiLKO8umw0qA7cBLted5f
qRp08Fu7v7ljtMzXaxEfCOUxq50bPLuPlu7Q4h7TexnF3277Phtje3Vo57o7u8jZcztL27XfzJA5
2oHxXj9797dy3s6XyRpp4Rpy4+DrbL7fwYbdXF0DiOK8cwMbIsPhbLHMjADfp4I4zQfaxoXDzbzN
mn57TPvmXaptcdOUPc9Nu0M1oOmq08lIyc2xX5eSg6xtXEOdE0vHR9NfzWvi2WLFfrrHFbGa0cNU
30kI6Aj8St6Lyx6tgWkA/RU/Ep6lj1bKjII2GrW0KxNpnmjN5nmqUChoihtCjOOJEkjRt0CzTHFZ
1hG9prGsKbQrZVxltPNWI0C18uOLL6ytpW+UgGhd5QfvXPy4ppGtOaXOGquTzXGYyVpx+xl/n2jx
NdgCtGUPUD/XC9NhwUrh9S31acHGxXnPk6LctdHG3v2x7MBgeAc6sm7c1iOQWzLS56xsgdc27SCz
5TpI7Ur0X29lvnw5sc8axWZ+Mxp+jjd8rG2vSacNbaO5u3OYkzPFeJ5CSRsrsphLG6le0Che+3je
6lPtcvG5Kenfo00eq2Pz7aLzz1bDoFhbqhtCzqzqiGgdE1NUVhgQEBAQEBAQEBAQEBAQEBAQEBAQ
EEr/AJHfcsxzQv8ATLHsN/c3v/mn9wU5U7fg9ITQwst2yv2mQBrBQ6nT4LXzTwbuqndXPpRPdQuD
QfKOpXOr12vEectXPmitZcg90+8WO7fcoyeNinZPyDO2rYsZZtaXSEucRp4DRpOpX0vtHaK58FJv
wisauJOebzK27L9kLu5ycHdLmjZbnkeQdG6OxuH1EMcZL4/K3y/r/Yuf3fuOLWaUny4w3NvtfF2Q
yN7HxCSMSASD0wzpGACK60Xkc82tkrMcnUriiIeothkQEBAQEBAQEBAQQd0KhkjWsswlGqjjjTmy
puLKkE9PBWTkiPFGb6LZtzDICYnbqafBU23ddPl5o1vF50TCeNzHPLmsYyoc4mgFOvVa9vUz8NP4
lO0Vo1X3A7y9ve2dlNkOWcntLCFhDQw7pHVLS7pG1x6BdPt321n3E6xro5u57pGKXDuc9+2V5Rcy
YXsx29v+X3l1RlllYYWMia5p3vr9RPH+gfw+K9ztftbZYJi26vpSOfl7PDXm4+b7jyaaVrGqSw4d
7tu97AOf8hg4XxC8PmxVqI2XjYpvnbuZA8VDdPn6rby7rs3bomdtWLW4+emsctdfD3I49/uc/wBX
L+rY3GvYX2kxL4snmZs5y+7dV07b+8lIc6vUhkjBQUoFxd197bjp0xVrHHw/u3KdvnPxnV1Hxftv
xPiQtYuOcZsMbZta4SDaXzDc0t0c8u+yuq8Xm+4e77zJFc1fkmOM6+XGOGunP2N7F2mm3tGSJ5fr
wal7+cvfaMwfb3i7ZZsnnZ/p7+C0a0OihfsYXEuoBUSeC9R2inRivntHzRXWPwltzNLcG+eCcYtO
GcSwvHbJs00VlE4meYgvc6Z7pn7jXwc8heV71vcme82nxmPyW48NK8mXRD07lrGwuaHAkv0p0PXV
WbfF045156r7aTXm9FWKRAQEBAQEBBK4VFFmEbRrCQNos6oRXRK2eJwk2vB9F2yT7HaGn7VGY1Ti
dHmZrK2uKsJLueUNcRS1aa+eUjyNFPiVLDg67xGjPVDCuKY2f6m75Jfwujvsi1zPRNNGBwAOhp0Y
FjuG46Y6Y8nP2mLpvr7WmPd9w3/OPZnktvBbm5v8JAL6xhBoS6KSOSo8P+7XpPtHdelkiLcr1mJ/
CXO79g9XpnynVW9onJmcg7McDkubgOyOMxzbHIQnrE+FjIw13h+g9FrfcO36d3NojSNI/J1u1ZIj
a9Hjq6tc9jG7nGjfiuG3EwIIqOhQRQEBAQEBAQEBAQEBAQEBAQEBAQEBAQSv+V33LMc0bcpY5hj/
ACr7/wA0/uCs3HyyqxQ9Imd0MrWgBphAgd47yDWuv3LUxWi88VmWdIc194+91j20wsuKw7o+Q88m
3NxuEbue90rwXtDgyppqB1C9P2vsk7j57RpSPFwtzl14RzaY9v8A2ug5Tya67udx2vu+Sve5lljZ
gHRw1YGirXBzv1u8V1e8b2+PHGLDrXp56TzjRZstvEcZd+WwkY1wk2hoe4QBooBH+nxPgvnFK3y5
erwd+ldI0XbSA5tTqflW7fJFJivjLEyrqxEQEBAQEBAQEBAQSSGjHFZrzSrzU2nyk/Yqs9tIZs8K
6nNtcSzvt44YKN9bIySsY2gA6g06LXw4L5Z4NDPeY5Oae6Pup7Sdv2y28nIhm85EG+hhMcJJ3SuL
qU3QskGmp/Bes2P2lnvMZLVmtY8Z/o5O63VorPRM6+xyrd8s90HucvHY/i+LfwbtzO8skyTi+G4l
glOh/mTRVIYP4PFd+ldh2zjbS1vxnWPdy+LSxzucs8dWzODewbtnibtvJub5HKcsztwK3r7h8UkT
ntIaPKYXHRrQPmWlu/uu2sxiiIj2+74Otg7ZGSPndo4jivHeOWkFpgsfZWeHjbSezbD53n9NCCAK
Gh6eC8xn32TPbXLaZ4aazLoYu04Kzyj9GW20tu8COK2EbdAKCgWnnpGSOF4/NtftcVOWi7A2N9MC
jB/TqtSmK2GdecMaafSxfk/IcdxrC5HKXcscLbG3dIzeabngeRv3udQBdDt9r7rcVwxWdZa28y29
Kebnrs/bXXKsnl+73JbCSG4mmkgw1g5hq2Jr37XtBBcNGtIK6/ds9dt/jrbSI1ifbpwaW0ra3GfY
6wgbWGMl5O4bqnrrqvP61zTr4On0WiFRv94K9aK6bRyV0mdVwsLxAQEBAQEBBBxoKqF50hmEoNVi
ttSYWsgZEXAABsjjJKfuHX9ivrCi86NW5a4fynkNrjrM+rYY9zzcOGoEgLaV8P0lbmKfS+aVMX1l
syK3bbwwQDXYKLl7jDOWdWzWnTxeJnsVFncVlMHfGsWTjmh+NI3spr1+1bWw3HoXrMc6tTdY/UiX
zl9vXJ7jsf3w592U5gHWfHeTZB15wrIz1YxzWzy+Rh1b5hcM+C9l3zttcuyjuETxtNY08uH9nM7d
nmM/peyZfTy3bs8vq+rG5u+Op8F4h6FdMcHta4dHCqCZAQEBAQEBAQEBAQEBAQEBAQEBAQEBBb3R
e22nMZDXhh2E9AVi2uny81eWdKTLx7D0WxPZbDc9x3TmtRVYtebV/wAnNDazFo1lpDvp3rxfaHBi
WSf6jO5VhteP4uPYXC5dRjXuaTVw3PbpQ9F1/trstt3kj1ImK68fb7Gjvt3NZ0q0p2I7J5rkXIrj
vV3XkOW5BkqXOFtntdFHA3cPSrAKRmjGN/SvQ957xTDpt9pOldJrbz4cOE80Kbas0m9uccXSfbaC
H/Cb66hhYJJL5zHnaCNuyPoOg/BeW7zuckZZrrw1/Rt9vjqrrPk222NrWloqQTXUkrSisUjg6F7T
HGFQNaXMcRq3oqfTre3VPOOSuvHiuFcyICAgICCCjqJd7QdpOqaiZZ1EVkEFKfd6T9oqdKD8Vibd
PFKnNprurzrlHDsFc3fHuNXGXu2RPdF6bS4VaNNNjqrt9q2G33d49a3Dhw9/xcvuW5y4o+T2uGcF
mO9Huby+a4lnc/k+2mPx4D7mGCAwyPYQGgNfGYHGofXqvWb3adt7Zhi+GmttdOM+es+3yeewbndZ
76Xnhp5Ok+1XtM7Q8Dl3S2cfNsxC5z5crl2fVyAubt6zvmI/PxXmd99z7zPHpzbSsxyj3vVYNpjr
HVpxdV2mIxuPt4rXH2UWPtoaenb2rBCwU6eVgA8Fwr5LX1mZ11bGkL4RRtBAb5T1b4fkqPSrrqzq
oy2sBjcPSaK06ADxWM2KMtJpPKWLzrXilbAyMN9MU01WMG2pijgjSlZW08skU1vA2B0glqXza0aN
eqt1v1TpySvaaxwct9x4cl3G5tj+31g2R3H3SMmz9xE5wo+0e65iBkZqAXxNBFdRodCvUYOna7Sc
9eGWJ4T5ROkT/KZc+N1kzZIxW+mfY6UtcXaYTG460gt2j6WGOD0oxtYdrQ0naNCdOq8vuo/c2m2T
jMzM/jzb9KRTk9+ONgY2gIFNAeqhixVxRpVZNplO5uu4DzDok0jXq8UY0Uy94OquiI0T0g3PoTuG
p0HwVGabR9KE8FD1Z9xFQfg3oqMU5pt83JTbJ5IMuZ3OcySEx/wyDUfuC29VuPjzVWyOaAJJA4jq
6gFfwUb6xyWzVJcXBhZ6m8AUo1p/U49APtJWtac1vp5q9YieLmzuv7muK9tcgzjkLZM/zebb6fD7
XYbhrXMDhI9oJeAdzf0/qC9P23smTc1i1piI0/m1M+5inJZ9jvcJed1c5yjj95hZsVfceu3W0nqt
AoRFFJQjaP4/FVdz7fG2nSvm18W6vaXUQMm1jXEOdTzkfFcOa304upTzTh235kxxxZtLCuWZa5ji
diMVMGZvIRg2bi0ODWVO47TWvla7wW7ir5tLLaUnBsDHhrWUTNc7K3O1+TlcSQ6TUktB+UEk6BZz
Tx4IYI1nizwxtcQSNW9FR1S3vDRRfawuMjyDuezYSCemvT4dVXFIidfFGaRLhn3jdn5+UcPsOe8R
s5G897a3bMxi7qAv9We3tW+rLbuDPnMhhYBuB/avYfbe6x7i/wCz3UzOC8xOnL54+njzjnOvm5G9
20YI9bDGl+XwZl7d+/bu7XbvFZaAxX/NcdvtOScb3tjns/SkdGC+ONpOrdhqWj5lw++duybTJpTS
I0156+K3Z7q9/rdWSSzNY0RPYPvp0XGjd48caZNdXYpOOY4qkdw9zQ3c10g6/BU4+4Y8mTSNdNGJ
6fBN6lx/Cw/j/oW562P2sfKpf4hatJjdcxCZuj49w0PwULZInkjrCX65tavmhjj8JA+uvwpQKuL3
Z1hA38f6bmF33uAVsZI8TWqu243tBa9oJHUUI/BPXpBrUjdNvJdOHtpowNA/aoZtzXp+Xmz8s8ly
HErOPLrzY0RqVZbXTgA3V1Oirx+p1fNyJTK5gQEBAQEBAQEBAQEFKdnqwyR1pvaRX71Kk6TEo2jW
JaW5HzzEdueIcg5Vm7ttrjcf8ty9riC9xYxo2tG4+Z3wW3tthbebrSvKdHPyZvThxV2Q4fmfcN3B
u++PPLSZvGbOdtvxSxe5rY5hbOfKycMaXOAdvYfMR9y9p9y7rD2XBO3rOk8J198/2aGLFbLbWX0a
Zut7eaYj6a2t4fTgtdKNa2gB0r8Pivmew3M77LNvKfzdrLjmmC3uYh2ttLmzwNzbX0RguH3b5BGS
D5S1gBqCR4Lo94mJzTMeant0/LHubPHT8VXfk3svJO3qFXTxYryVlIEBAQEBYkQUR4tyy7N650cZ
dCQ2jqj4aoPXjJ2tDtHeIWYFRSBBK8EtIBofio3r1RoQtJYy8bXsje3x3AlZx9VEb4ovzWbLKGCQ
y21rBG+T+9eG0cQPtCsnNa3irrtKxK89KVs8Jg9NkAr9QCDvOhpTw60Wv6c9Wq7lwXqtBBK80aSe
gWY5o35LV1xGxrXudRjiADQ+KqyTPVEe1CttGme8PcL/ACrjY8ViL1juVZl7Y8NjQxznvq1xOtNo
+X9RC7XbdpGWdbRwiP5sXtrCp2j4NkeIYv18zI+45HmD6+TLy13oktA2kgAdQelVpbrdRktpHkqx
YZrbVulodt3PG5w6BazbTRuLmBzmGMnqw0qPyQSzyNijL3GgFNevU/YsxGqGSdK6qQka9gNRqNPB
UWyTFtE8dtYUpJmQtL5HBkcYJe8mgC2aU6tPNLJyc/ZnPZ/nHK7XF8Fvv92Y9/8AvjMNAayBzHEh
h9QVdu208rSt7NgjFj0tws4tJtbLHk35ZQ3cFnawXUn1c7GtbcTjSpA1PQfuXNng6+Pkr1a1zvU8
XUYPjpVTiNUr30hyp7iO+l326trPjPFHQ3/PuV3EWM4xidjpHCa6kbA2dxFGtETpGuO4/gV29hss
d4i+T6XC3e5tWPl5tO3t7dcUx2FxOUgsOQe5DmMMrbvNsY6SO2je/dGXU2sHpt9Fnynp49VsW3F6
8Z4UjXSPPi065ZvOni6s7Q9upO33Gbe3yRhy3K7usnIc7AKC6mdQbwCGUG1oHyjouJvt/fNaZnzd
TbYZhuYAsLKiopQu+B/0rUi3VGjq66Qsr+6iijq54ap1opm+rFsbipLvJSchuonGa1c+LGNqPPCW
03U+0vd1U5lCa6swhY4Ssl9LYZmAzf2SBoOv2lRmeDNKaTqvlBepncTSmnxQWt1bRyRHfH6gbr6Q
p5qfp101UL5vSjqYtSL8JfNru37ZO4nCO5E3fX25Xz8Nn8m1rOUcJc+Mx30YAYQwStcxpPpRn+8b
0Xue3d2227wTh3XCdPq9n8exyt1inHxqh/8A7W5Xx64fju4fYzkfHLiwcYr+RotJmNe3R1DDey1F
fgudvPs3HvLxbFf5ZnWOPhPwc6m7vE6TD38V7+O1N7dfTR8fzbL3YS6E2cu4UpUVrt6n4qzL9j/t
8MW6o5/H8nSpn1j2s5tPdizLgHj/AG4zmTaflOyJn/XnYtSvYKV+qUvVll1j3J755hsdzj+1NpaW
N2BJaOvJGeqI3at3hl2dadU/Y7Ok6WvMafx5M+pZkdtlO+ly7dd8cwkMVKiHdJUO8OkhU7YNjWPl
vx/j2Mxey8k5B3rt27WcMw9zToWveP3zBadtvtf+uf4+CXqWVGdyeWWDWjkXCZce6MUuZ4jG6PcP
mLAJnOp8KhVz2umX6bHq2h6uI7ycJu7p1rd5H6C5DC5zJYpQKggUrtI8fiqb9jtXjXisxZdZ4tm4
/N4nKMEmPvorpp6bD/R1WpfZ2x84bPqL4XcBf6fqDfWlKEa/ksRHSx6kKzXN30B1pWiz1RKUX14K
qMiAgICAgICAgICAgo3BcIJS00cGmhUqxrKrNbppM+x8rvclmsv3s7t8Z7J8Yu3R4WFzJ8+2Ina4
xiWQ7m1a3wb1X0DteOnbcE5cvO8TH8fg8zbP619H0Z4bxjEcK4vieM4uKOG1xFvHbjY0NDjGxrC4
geJ2r5r3LcW7lE06+qZ04668nqttg046Ic7v3YviGfvbYepPBYySRMHUkDSlFf2TZ122WtZnnMNX
uGaa1mvnEo8Elmu+PW9zcRmGaap1FDTT4q/vERGaYjzQ7d9MT7GX28ToYy10hkJcXbj9vgq7uhmn
WFy3qFXTxRryVlIEBAQEBYkQURIeqA3qFmBUUgQQd0KMwpEACrjRJtBN9EoMZ6FQrbRH1YlUAo4K
zVOZVFhEQUbhxZE5wFSKafZUVVWbL6dJt5MW5Nd8+59he32DlzGUuWMErH/QwudT1JQ2oaOvUkBd
Htu0ndaTHLhM/Fo5b9LRfZ/jGZ5rnc33W5tC8ty0m7jmLmaSLeOEMgDmh9SN3pF2gHzLqb7N6ERh
pwms/pr+pgnXjLq22Ja6L1KmWYHd9lBWi8xaerLEx5On0/LMvRV6sQUp3FsT3NFXAaA/FSrGssxX
q4MYyN5bWtocjmJRZx2wc9rN4G4N1/Hp4LGPbTkyREc9eDV3GSMMauDu+He/kfJ+Q8c7Ydt2zGfm
jg7I38ReXWjI/Uq123bSohB1I6r3Pbe1U2+P1cvCfCZcz9/6k6RLsztjxGHhOAs+POd9Tf2cEZvr
8ijpnlu0knWurSeq8fvN5GbLp46N/Dh0+Zs9adubcq1p3B5nYcEwedy9zKyOS1tHXlu64eGsfLpG
2JlaamlaDVdDY7b1rxHg1N1k6YfObtjcZDLXE/d5lnLnu7ndaSUYbj0gLm4azA9SdwBBcyjLvSpb
XZ9i9vfbejwvww0ivHzny1+HGHCx6Zr9PjLsTtR2TtOAXl7zrMz3PIuY54brx9yQ424eQ/ZHUOcA
3a0dV4/uXcsee+lfliNY583b23boo6Msmsgt4YInukZGKNe41cdfErm6Vtx4OlGGKRor3L2tiLnO
p6RDzr126qFJrNumObWz20hh7Gv5LeNuKvtraycQGGvnI0+z7Vs3r0Ro1qW6mcxFpja5oo0jQdFr
2nRt04qgOtFXW2srNEymwIKUzg1lT0qnpxfhJrot3iOUDcdKKqsXx24I5MMZIeLcYe1vnPZPHa3E
QJpHJGHmnwNSujTd2xxrGsT72tbYaLCPiXGI5j/uPHRyU/vPRYCteO+7q1+m1rdPvkrtojg9eHHW
9oKWTbW2HgGsA/cQo33k385n3rPQlfsg2gOJaXkVc4CgJVNs158CNuiACdodr96otbJPLVKMPsVA
z7arNbZI56szhUpLZs9WzQMlZ4B1Dotmme9fNGcLEuQcQ4vlLZttkOPWt5G+UF1Y2VadpG7Vp6VW
xXul8fG1p09qu+PpjXRpXNdkp8K6TIdteWT8XyJbVltI7dGSTQ+Vj4aeX7V1cO+rmjTJGsecIe5g
GF9xGW7f8gteCd8cd6WRnvBZ8e5PBFJ9PcMZIIhM91JWt31Y7V/irNz2mLY/UxTw0mf109jHXpPF
2dh72DI20N7a3cV5b3MYkhmhIc0tdqNQT0XnPRtS06r8VtZewprxAQEBAQEBAQEBAQULo0t5j/YK
nj+qFWaaxSerlpxfLb2i4WTmPerujz/Pu9a+wt1Jb451Sz02+lAPlbRp0kPVe++682LJscXpR4/p
LkbPb4Mk60h9MYjby27nbxI6QGRpGnUVHRfLe07ScFOq3PWXoJ9WnJg/cWWdvGLhts9rXTN9GQOA
cHNc0mlCD8F2tlkw3vbJaJno5e9ydzaL2it+cszw0JixNhC5u0GOjtvl+J8KLV3u5x5LzadebZw4
pxxpD2YSHCg6NJGv2LSpupyTo2tNY4qmu9o8KrfrERCUREQrrCAgICAgICxoIUCaBQJoIrIICCRz
Gu6hR6YYmsTzSiGMdB+1OiEYx1hM+oaS35vBSrWNVlUm5+3rqBqqK3tN5jw1Yv7EgfJ1J6eFFZuL
dFdYQrr4vEyWVbFjb29MnpW9pE6WZ7gOjBuI/FV7TBbdV6MnHWdPyZ3NujFa0c/7uDrCe+90XObq
wvmT2nbvg+SdsgFWevIyYioli2uIPodC7xXp81Y7di9PHOmsaT/8saR+bh472yTrLvrFY2ysbW0t
bRmy3s4WwwMaSGhrKN6Vp4Lzt897WnWdXVwUrzXwa1sok8aKcY4jk3+caLgOJ1BS2kc1cxotZbps
Tw2adtvV9Iq08+laCqr9SJ4QxOkNfc/7hYDhGGdlOTZFuPYx7WwY4OaJbiR72siDS4tPzkVoVZix
ZOqLW+nxlC15j6ebn93IOUcuhy/O+X3JxvbzDW0s2NwLmNikuSBuafVaGONWsP6j1XosOLF10jDG
tp8fL26PP722a8/NPDiw72k8a/zgc/3p5Fx//DLnk91NJgLOYEm0ig2WgDAQGjd6LnafxKXdt7nm
IwTbhWeXw/us7fsYn5p5zDuX1ZI22+0j6m4FS+g8BU/vXl71pj/zZPDh+Lv4qTFtLclaCS4HqCS6
bK4dGbWin5LX9b17x6f0+Ke4mta/LGj5ne9Tk2V5tyPhnZji97I7MXOQhvMtHAaEbPUftcWebbSM
GnRfR/t3t+LHgnNljny4vK7ndXtk6dXX/Z3tDjuCOkyl9btl5Jkre3bJcguDIvRDy5sUZo2Ku8h2
wCugPQLz/de5X3VuFp6OHD2+519ts6Y466x8zoJ0TSa01I1Xmsm2radXRraXnukZDHcy0McdoXBz
afNRoOn5rZw04RVDNmnTgxHF5WXlM8ro2vhsLZxZLERtL3ahpqNaCnxWxbb4cPzV+vzc7HfJlyaW
+lm1pZwW7AI4wz40VVrzPNuxhrHJehoAoBQfBQnisiNAABRisQzqipAgkfG2QbXiorX4LMToxMap
RBGBTbp95WeqUotMKUdnBG90jGkOcauO4nX7qrEzMp2yWmNJVDBEX+oWAupSpULViY0lX46p/Sj/
AIG/klaRHJnWTY3pTT4KeprKQW8QcXBup8alZ65Z65T+mweCx1SdUo7AsTxY1W1xBG9g3A6Or8xH
gqsm2pmjS0HTF+EpDa25b5omuI8XCp/MqcWnFwryV2xVhqruX2y4x3Gwd/iM7jrds0kMsOMyZYPX
hlkaWsfHIKObQ0IofBdbYb++KfGa+Mezxc/PMuJ+3fdHkXtb5VN2x7s5G5yvF8jI8cV5FIAWtklc
J44S+XaTRjn/AKj8q7fcO113uCuXaf7kzx/7sRMe3x0Ubfc2peYt5Po7Dmorm3tryzcLyxuRubcx
UIp8dNKLxefNXb1mb6ujXLNuT02TmQbmu0pUE/AqnBv8WadK6renIlEzy8tDxoFuxSddZ5Mziy6a
8FUOkP6gVXl1jkRW8cz1dtWueC8/KFRXNpPzJ8uaWCSd8jhI0BgHlI/+C2IyUty1Sma+C6WURAQE
BAQW92C62naOpYQFPHOloa28rNsN4jyl8gf8y3ftG9wuSnzJlPbvnMm7IZb03TsilkjDWgthG8ea
Fv6SvoG52ePe9sx+nM6xM6/zee7X1bSfm8v1fVLA5zjvIcba5vA5KHI47IxMktZoXbtzXirSW/M0
kEaEAhfLs8bmMc16dP4971dd9S8c2uu7d1eW9njLOyj9d11ON8baF3yuppX7V6HsPb6TgzTknT5d
Wh+3nLnpfwiW08NNLPjbFxYRtb5wQQQdfitDLt8cWmI4w69orrweqyeKGocdu4knQnr9wVf7eteU
K7QumSxybSw1+FQR+9Vdc9WiCurURAQEBAQEBAQEBAQEBBTlJbG4jqKfvVWe3TSZYtyUgXFn+sNU
28cNfNmk6rd8ksb4mhtY3u2vd8FDNE5J6YTtaIjVwl3x5tm+6fPG+3fgd4Yjl2Qy8oy8LSz6JlnM
+8IMkg2u9QWoZ5Q75vDqvbbPZ4tvsrbm0fPE8PjpH6y41885Len5uru3vAbDgPGsZxaxgMkcFuxt
9kKj+bK1gDnHofManovO7nPOWZmZ56/DVdjwaNkQtDGgBu0AUDVztOLdx10hB4B69Pirb5IxxrK+
J0SOkijA3OoHaAgE/uWtf/PyYmzSPdru9x3tlaB1zIctnr2VrcTh4WPle1zmHV2wANHlPU+K3u39
ttM6zyaefI1LxDtpm+eZjEc/7uWUl7cxSB+D4/vYGNY8VD3hhPyF26hd4Lpd13eP9rbFij5eE6/G
FW2tb1I1U/eQcxi+w2ctcDZG4vWTH6O1hIbshZFMNxLnNFG+XxXQ+1qdeXWI10p/Pgq32Wsc58W3
ewecwPIe0fCLnjmUhzGPfZuDryJrogXMmkbINkjWPFHgjVv7Fx/uWmeu5vNa6TrHD4NnZbivTHub
H5ByXA4WwmyOVycFjb481uJnGpY2tHeVtXH8AuPte3bvuX+CaT80+Gnh7+CzNu60jWsuPuU97eQd
1M4eFdlcRcZjGteY8xysM+mZANGOI+rdCXUcT8rD0XtO39qw9orrn+qPD3fx5udkz2yxOjRnEuGv
7ce8LiVryPLvzF1f4OT/AHpOK7rotujtG1jBoxtOlF0O8Z53e1pfFWdNeXwlyKR05Z1fUewu3PuJ
beQgyslkNOhaw/L99aL5hfc5v3MY5jSNHqdrPyfFfXORtbeolmEVB5i4EAfjSi7GOk2hHPfpYJfZ
m5zORZj8Q36m2hkpdSsI2uoKmhJAPh0W3FIx11nm063m86M/tIba0EcEUYie5tdg+wa6rQtk1nSX
Rri6Y1XMofTyCpRJPHu2N3aOpqgnQEBAQEBAQEBAQEBBTl+UfepVSrzQp5StfOS8i4x7b2KSC9/n
MMxkjpptANW/ko4c014NTJh6pat7u9nOMd3uNxcf5DaEiyuGXOOuwdro5WRyRtdWh02yOHRek7J3
u/b8vXXjExpMT/HsaWbb6uA8RyTvN7Q81JjuXWFxyjtMXGWbkB2Tm3a4GMUjheyU0LWnSM9V6Tcd
r2vfaf47aX0iPdpOvkrwzbHPF3x2/wC/XajuLjMff8b5fZ3Dr+zgum2soktnsEzA8Nc24ZGQRWhH
VeG332juO2Xm01nnMxymJ6fdy+LoV7hTlM8m0Ishj5HOliuopGU1ka9pbTTxBouTGbeWyTj6I4fx
5+1dPcsXTzeHmu4vB+NWzrrNclsrKFp1Pqeo4dB8kYc7x+C6+Da5snDp4qZ7hjnxa3xPeGPnOZZa
cKx8uUx9vIWyZJ0boWuZuAD2+sYyQaEigW3l7dTHTW8/NoxOX1OTeloJhP8AzXipiqYhXQ1GtVzf
TrXjGqzFW0TxeksLxAQEBAQUpg10UgcaNLTU9FXli00mK8/BidNOPJonO8C4n3KxOe4/yXGW2Qt5
HbYb2WOOSRgAaQWl4NCCuv23uGft2Olr3n2xaeHjz1c7c4ovXhD585TsN7jPbVfSZ7sDyi65/wAd
+pN7d8EunSbQ0uBcxgbO8eZlQAI/Be32vde0d22s45rSttfqiY8PDq0hxfSy4ra6vWn98GHnz/DM
X3P4nle03K7S9ijz93cxz+iKAhzt7re3FOh+Za2H7X3efZ7iNvraJidNImfdxhtV7xSkaTzdw8P9
wPajlDIGYjuVib+R5IY2S9gY92n8LpSV8/z/AGr3TacckX+MS2MXdqT4t12eXs70tNpkrS6DwCxk
crHkg9KEOPVadKZKT80y6mLP1vS2+pJC6QFrmOqADVbsaaNrwXqirEBAQEBAQEBAQEBAQEEklNh3
dPFQyU66zDMRqpb2htf4RosxHRXT2I3noaF77d4Md2k4rc5i61ub8iGxbv21m2ucKaHwYV3uwdqn
fZPdxn8XM3O804NYe0fheRx3EbfmfNLBz+c8nuZpp7+4jPrNg9CMNbueC+m4P8fFZ75v69cY6X+W
axwieHOf6KNnj/yRM+38nZ1QuDFtXb6UpOqzolELHIywQWc01xcNtYIwHSTucGBoBHVxIAScM5/8
cRrqp3GT08c2coc09yNr/jE3A+2+Om5JyJ7nWzr+33yQwyE7Kl0bHA+Y9dw6Lt7XtEYIi2WNIjw9
zl133VOkPf7Ydm57TIz877hT/wCN8zztZLmznAkht3N2xxiPe59P5cbeniSs73uFZjoxx0xE844e
Dbx16uMuiXtnDfUe2OOdrj9O0kGgOh108F5vLe2Weivi2sWDjqxjmHHcdybA3PH88xt1a5WKSKQ+
mHNG8ba61AoHLo9v7n+yyVtE6TGnxcvf4JmdPe+ecvtB738EyuVPZ3vnfcf4tcyVxfG9szIrVjw0
yNbsvom6vq7Rg6r6Bh+4+37msTnxRM+7q/RTt9reI4Sy3h3tF5rkMla5Dut3tyfKZ3PMl3x4PkEU
m0bhUPu5gQHa/KtTJ96bTDPTtcdIv4TrGvt+XTXknXadd9Jl3Fxni2F4lj7fE8cxUFpbwMbHJcMa
xjpCOpdtaK61Xz3u3cdznzReZtPGZ8dI1l1abSta6OWPcx2f5Vy+7w/cntnd05nwlzWRYrbQzgF+
5u8PaQS2Y6UK9j9r93xY6TjzxwtE6TPg42723TbWGDca9zneffZ4/P8AttzEHJDGYbnNj6j0vUa2
m/Ww+XcSab/xVe+7LtqR6mO8Ty8vz1bNN10110bi4jxnvNzbIjNc15CLDjd55zxRjHtewVA2uJmp
0B6x+K4lpjFy5rqz6zprBYDD4S1gtsXbNtoYW7Y49oaQPuAC1cmeb85bNNvFeL3tjd4d+oDT8VV0
8dV/V4KiywICAgICAgICAgICAgIIO6LEzozCXRJr1MpNzVH0IZ0U3hsrdoO3xqFTuMFrV0rPijNI
8WNZTC2XILKfF5vEQZK0kG10dy1sjHDQ/K9pHULb2O+z7a8WpNonzjWGtl2/VHBxJzj2A9ruQXt/
msHkL7hOTvbme7dPjXNjY2SV5k0Efp0AcdBVe22/3lkisRnr1xp4z+POJ+Lj5u1ZL8mD2XtF71YU
S4zCe4rMDBvZ6YilNwXNaSHaH68Dr9i2b/cnbMkaxgrFvHlr+TSv2HP5/wAmfdv/AGO8K49fHM82
5XlO4uQcdz2XrjLHWh02SPnqKmvVcLc/cFb/AO3Stfw/s3Nv2nJSeMz+DtvC4XG4KwtLHD423xtn
aQRwWzI2NbSONoawbWhtKAdF53dbq+bWdZnn8Pc7u3wdEPdgka6VwqC8N1P4rSwVyxaZtrp7Wzeu
karxbaoQEBAQEFOXWJ9fgViZmI1hC/0y15hYIrXN30ELdsUhq9hJPgPjVW9xn1trjtfjMz/Vr7fk
zG4s7cRhrIw2kjAS0kGm4dSFp4MNdpj6cUaR+P5rsuGmSPmhyH3N4bxbmPdPFca5BxvGZTDyx+pe
RyWkPrOr6QJ9cNEv6j+petw973+wwUttcs1taJ9scJ4cJ1j+TjZ+24LXiOn+csZ5f7EOxPIYvqeO
4+84nmGgejdWOTyMbWuB6+my6Deh+C6GD713s6fvpjJHjwiv/liEP+IpSdY1hqpntS9x/b15vO2X
effFaH1LW1yFbt5LdWspcW9xUeGpXcx95+1t7Gmba2rafGLW0/8APH5JTiz4o/xyjJ7hfd72reLL
nXax3cJtvo7L2cbbdpHzB+2GCAdNOi4e57Rstzf/ANJOlePjM+7nMo1326xTrknWvjwjl+DL+If8
STtDfZCDAc+scrwTkcr9ps7mK29ClKgl7rnfqQR8q5m4+3M1fomJ/H+jbx92x346T/L+ruHiHPMD
zmyjzXGsxa5TC3TW/TTxPq7dSrgQARpUeK81uNlvMNtLafx8HTxZa5PpZYLiRxIY+p/tACn3Uqte
98lazHi2LY9ITCScOG6Rpb46f6FHBOaZ+aVHRdcBziKg1C39EZi8Ibn166Km0XjjqRfin3O+Kh1W
TRBKlFpZRBUokTKYICAgIKUwLo3BvU0p+ajbq0+XmxaZiNYWnpzbSHEUp+z8lrUrnm3zzGmv8eCn
JNrV4vm57ynwcn7i9pe3EwmmssnkGz5C0HlbIRHK1v8AMaQ8aSeC+i/bVrbbFOSs6a8I93/bDz+4
+t9BHMdZNNjg7SOCayhjNtFMSyDY55a6haHkUFaadV803dvT3Nb31mkV46fH3ex6XaUxc5jxXrnX
7WxzPvKOawGa0gY14JAqQHOAK2J1z6ehOnv9vLzbFsuPjEQ1X3M748J7W4t2W5ZnDjDG4NZimtid
dTEtJADHuaBWldHLr9t7LvM063mJr5+Gv4NDPuopycw4bmXez3SxmPj7Ze2/bK5kEeQfewRC6u2R
UmHpvbFKW18oO2UeK9Dmpsu34JnHrO4jSa28NJmInhrpy18GlXNO5t0Wj5Z/7XVXbzstwftzbM/y
/jmPzc3pnK5WaSSeSWQVL3AzOftq4k+Wi89uO459x/uW1/CPybdNjhpyj+ctxR20MbGxtaaN6Ekk
6mvU6rStPVzbFaRXkjJbQykF7SS3pqR/So0rFZ1jmurkmvINtAWtaWbmt6AklU5NtjvOto4oWjq5
ost4Y2hjYxtHSup/Mq6lYpHTHJGKRHKEgs7USiYQMEoBAfTWhWvXZ4q5PUiPm82YiInVN9NDvD9p
Dm9KEgflWi2Z4rPUnTRK60t3GvpgEu3Etq2ppSppSqzE6cmvkw1yfVCm7HWT3tkdbtL21o7x16qy
M14jTVCdrjnhorC2gaKNZtH2VH7lCbTPNZTFWnKEWW8Ubi5oNT1q4n95VfRC6bTKrQVr4qWqGka6
ooyICAgICAgICAgICAgICxMaiG0HwWY4M6pfTZ8FnWTqlD0maGnT7U1k6pQfDHJTcDp8CR+5Zi0w
zFphSjsrePftaTvNXB7nOFT9jiVG3zczrlUFvAOkTR+CrrirWdYOuUDbQEEemGg9dvl/dRLYa25w
zF5hSksLaUAPa+jRQUe8fuKnSsU5MxltCtFBFD/dtppStSf3qdrzbmxa825qyigICAgICCnL/dv+
4qN+UoX+mWB2IMPI5myeV0wrGOtdPs+5W7r/APTxe/8Aqo28aMxdV8ktNW7mgH7WnVU5fpbM8nOb
CzJ97ria2c14srQNLiCA14+n0IND4Houzv4nFtsEz/02/Npa/wCaPe6Ja25awbzEf9UH+kri5Mdd
xWNdXU6qytTZxSyes6MifoJWEA0HTrVa2PtOLFbqi0/x8C0RPEnsXSwyRSzuIe0gONCR+xbX76uO
0VhRlwVy0mnm11y/tBwvnWPucdn8JaXsVyzYZS0iRoruq09Ov2LtbTv2TBMdNp93g5Nuy0r4uH+R
exjK8Fy95yzsTza+47lTSa3wt1JE62MzCXjbSFhFXHxevU4fuXb7uIrua6Rrzjl+stPJjyYPoWuG
90PdXsxlsbxL3IcWmbaXM3ot55ZMNzDA0gvbJKy2luHlu0bdGVqo7zsO23OP1drbhpy8+PuU7bvG
emWIyRw14u7uAd2O33cLHMvuNcqssq17toja50Mtdod/dTNY/ofgvHbvYZsEzE1ehr3TFeeEtlW9
7byNPoklrXOaascPMDQ9QFxLZstZ5L65q38V2XsaA5zg34VWxjy2twmGZpCYOaf1D81fNGNE4IcK
g1CjNdAHVQieLKdWAgICAgg7oVG9prGsMwty812nx0WpTPebcYjmlNNYcl+5/sTyPu1Y4bJ8Nzww
PKeLTC4xM5oN7tkg2klpHV9eo6L23293bFtJmuSOFvHycDf4NbcHP2JyHv4xNo6wyvBsdyd8xo/I
T31iGN20c0loyUbj5h4BdfLt+wZ56bXmI9kW9/8A0yjrlnFMR/HJcf5E97fcd77Dl3JMf2+wFx5J
Y8O+J1wI36EBzri7bVremiqtn7TsNLbeeqa+cT/p5eEc1FaZp4S2z2z9m3DOH5GHkXKMzlOfcqFX
T5PLywvDnEjaaQ28HytAaPsXI7l96X3EenWIrETrwideXxjxbVNleXYNrYvi2GdkTnR1DYoRtbQi
niV5u2tp6p8G5g2tq2i0+C7b6sLxFb2JZG8+ebc2g+2m6qy317G302BhcXEV1P2mqCeoWBFAQEBA
QEBAQEBAQEBAQEBAQEBAQEBAQEBAQEBAQEBAQEBAQEBAQEFOX+7f9xUb8pQv9MsF/wD5Rb/6h/c5
Wbn/APUp/wB5Vi5svYRukb4iR5VeX6F8ua+APbd93uZFwr9NE7aetCHRL0feaxGHBry6P6OdeNba
ukjup5akLy+W8xHyfyXU1TMrXXyrUrkz2njFv5tutJlWOympDluVwV+qyUxaI4IilKABv2pkxxeP
lQi1p5wsrqJ0w2xPAljIcD1/5dFo+lnxzwmdPismtJ+qIYfy7ieA5XjJsZyHi+O5BDcM2SMu4YpR
T7PUjfRdbYd43G2vHGax48ZiPi19ztMGXHaK9PV4cI1cW8i9jXHMdlZ+W9puXZHt5yeNpks7G0e9
tuZNescM1uKUJHRewx/dOPP8uWtbe2NPy0/Vw69myV4xr+DC7DuH7x+0l1JieT8KyPdSzsJHP/x/
HwXThLATuaCGRXfmDdCd51U7bXYbmNYmsa+HCJ/BtUi+Hm2bjfeBlMh6EeY7HcxsMtHo22ltr5sD
n/2nOsGgCn2LSydirjrMxeP/AA/rq28W/i1or5+1vjg3dPlHM5Wf/wBb3mFtXEB0l2ZGgAiupfas
C5eXbVpHGzd1b9tt/os9SFsD/wBUbTuAP3gBc2/NhWHULXj6mU6uBAQEBBTlcGRucTQCmv4prEcZ
5I3t0xqsXk+R7TuDtdFKnRflpLYxWi1U7qSRt181dVVli1Z4atbcYdVH0yBQ+b+ydVz8+bcVrM1i
0z8VeLbRquYmCny9ANFPa5M2SP8AJExy56/FdOGsSi6taBu1bsY8UcZ01+C6sRCMbCHhxdWisnLW
eEMWtwXSwrSHqsgOqCdYBAQEBAQEBAQEBAQEBAQEBAQEBAQEBAQEBAQEBAQEBAQEBAQEBAQSSasf
9yaa8DSJ4SwLLxzW+Ttbu2OyToX9dNR0NQtjJWtsMVnlEtPLaaX0qyW6mNrauvKElsT5ZaeJa3ct
TaRbNpW3jK/c2mlJmHPPY50OZ5PznkDrUxTSXkluJXE6tEhFNoJb+gLv95tM1x0txiK6fk0tnPqa
zbzdPBjR0C4VaxXk6PTCHpMP6f2lS6pT6pR9Nn8P7SsW+aNJOqT02fBRrWK8mOqT02fw9VPWUbRr
zSOt4nVq3r11P9aryY63jS0MVpFZ1jmlZa28fyxivxJJP5mqxiw1x/TGi2b2lE2sDq7o6h3zAk0P
4VV/XaFNsdbc1kcJh3P9R2MtnPGu4xtJ/aFOdxkmNOqVVdrjrbqiOK8ZaW0TSyKBkTT1awbf3UVf
XafFs6jY2wtayKoG6pBJd1OupqkzM82Gue5fcrFduMBf5zJxXHo2LWPlfC1jiA97WaB72jx8VZt9
nfc5Ix49OqeWvL9VO4vNMc2honAe9Ts9yHlFjw+zyWQGbyD2sghkhtw3c4kAEtnJ8Pgulm+3N7hr
NrTXhHt8Pg0Me7vb+IdbWMr5YI5XzGYSj1GPIAO12rRQADQGi40VtHN0cczPNdAu3DXT4KPq1108
V2kaKimiIJXsbI0seKtd1CjekXjSeTExExpKQQxhoaG6AUAqeixjx1x/TwZr8vJERRt6Np+JVvVK
U2mUfTZ12/tKx1Sx1SiGgdAsTxNUdoPgq5xVnwYA0DoFmuOschFTEKBAoEEUBAQEBAQEBAQEBAQE
BAQEBAQEBAQEBAQEBAQEBAQEBAQEBAQEBAQSv+V33LMMxzeDk2wthbPKdrYiKupXxp4ferY4xLR3
P1/FbZ++ZZ8ay+RYPUba46a4p0G1kTnV8Pgo9vp89Y9q7ef7ctO+33IjLcav8i6EW5vclczM2/rZ
HcTMJ8fs6rq93tpaseyWl2/lPvdFrjOogCD08DRBFAQEBAQEBAQUXsIcJGjc7xH2LI8fPYexzdm6
zyNm25tpKeq1xFKA1/epU3U7WfVrOkwhkr1VmGAs7UcBjzdtnLbi1tBlbPzW2TbTc1wqRp16q/8A
905ssTW15mJa9dvp4NnWUc8cIFy9sk253mYCBtr5dCSa0Wp69ck8G1WJiFyPmCrjBET1J+CqrURA
QEBAQEBAQEBAQEBAQEBAQEBAQEBAQEBAQEBAQEBAQEEKhAqPigEgCvggA1AI6HogigICAgICAgIC
AgICAgld8rvuWJnSGY5sayL/AFsZeePp0H5EFXYJ10am6j5597AeTZxru2nJbg0O3E5CCtf4LZw/
pW3sMPVlj2TCzfcMUsc9t9m1nbPBXQ63L74u0+N3KVR3HNNssRPnP5tTYV0iW/Tdxtf6Z+b71rOi
uWjT79fzQTICAgICAgICAglf8p0r9ixasWjS3JmOa3BHgyn4KuMGGOUR/JPpVmn7KKyK1jlojKIG
taJ1SxKdZYEBAQEBAQEBAQEBAQEBAQEBAQEBAQEBAQEBAQEBAQEBAQSHqUFhkLqztYWPvbltrG+Q
MZI5wYC8gkCpI8AUFzBtEe9s/rxnVrq1H51KC4BDgCOhFQgigICAgICAgICAgICAglf8jqfBYmNY
YtOkavHfbxObNA5lWTsJc2p1d/yCqx5LUto15jrnWXMPNbm7g4T3B4/Hc+hcNbOMc0hp2suA9hFS
DWoaBqvS9v295yRNeTmbnc5LR0zLavZLFuxHbXidg6jZY4nyTDXUvke5x1+JcuPuaxOS3VziZ/N0
9pSIp+DbTrS3c/1DHV48an+tUNlcjTT4ICAgICAgICAgIBFdCsTGol2NHgo+nVnWUaBSiIhjVGiy
CAgICAgICAgICAgICAgICAgICAgICAgICAgICAgICAgICCFAgx7kuBx/ILGC0yNubiGC4bcRsEkk
dHta5oNY3NPRx0QXmPt22du22jaWwtGjKk/tNSg9VoAAA0AGgQRQEBAQEBAQEBAQEBAQUpw4wyhg
q8tO0faswxbktXRPMsLwPKB5z8NCtfJWerVGteDg33V23NsZnMJdcXxUl7ZZue1t7l0bh1bO0PqA
4EUEniF9I+29xinB02njE/y8HH3OL5nY3CopYMFxqOWMxStxcIuYyNWyFjC4H8ar593O0/uuHKbT
+bsYK6U+DO0TEBAQEBAQEBAQEBAQEBAQEBAQEBAQEBAQEBAQEBAQEBAQEBAQEBAQEBAQEBAQEBAQ
EBBI8EjQaoJm1DQD1pqgigICAgICAgICAgICAggehSZ04ig5+008FKNLRqnFeDxsraWdzNbfV2MN
62FwcwSsa/YajzDcDSlFRbuUYJ6ddNfa0MuOZsuWQOhvmytk/kzNaGQAUDaADRXRauWvV5fq36V+
V7CwgICAgICAgICAgICAgICAgICAgICAgICAgICAgICAgICAgICAgICAgICAgICAgICAgICAgICA
gICAgICAgICAgICAsTGokLGHUhZjhGkM9UpHwRPJL2VJFCala2TaYsk62rr+KMxqkZaW8ZDmR0LT
UGpP7ytikRSNK8k4tMRouVlEQEBAQEBAQEBAQEBAQEBAQEBAQEBAQEBAQEBAQEBAQEBAQEBAQEBA
QEBAQEBAQEBAQEBAQEBAQEBAQEBAQEBAQEBAQEBAQEBAQEBAQEBAQEBAQEBAQEBAQEBAQEBAQEBA
QEBAQEBAQEBAQEBAQEBAQEBAQEBAQEBAQEBAQEBAQEBAQEBAQEBAQEBAQEBAQEBAQEBAQEBAQEBA
QEBAQEBAQEBAQEBAQEBAQEBAQEBAQEBAQEBAQEBAQEBAQEBAQEBAQEBAQEBAQEBAQEBAQEBAQEBA
QEBAQEBAQEBAQEBAQEBAQEBAQEBAQEBAQEBAQEBAQEBAQEBAQEBAQEBAQEBAQEBAQEBAQEBAQEBA
QEBAQEBAQEBAQEBAQEBAQEBAQEBAQEBAQEBAQEBAQEBAQEBAQEBAQEBAQEBAQEBAQEBAQEBAQEBA
QEBAQEBAQEBAQEBAQEBAQEBB/9k=</Image>
        <Text id="Signer_0.User.Title" row="0" column="0" columnspan="0" multiline="False" multilinerows="3" locked="False" label="Signer_0.User.Title" readonly="False" visible="False"><![CDATA[ ]]></Text>
        <Text id="Signer_0.User.Url" row="0" column="0" columnspan="0" multiline="False" multilinerows="3" locked="False" label="Signer_0.User.Url" readonly="False" visible="False"><![CDATA[www.zh.ch]]></Text>
      </Signer_0>
      <Signer_1 windowwidth="0" windowheight="0" minwindowwidth="0" maxwindowwidth="0" minwindowheight="0" maxwindowheight="0">
        <Text id="Signer_1.Id" row="0" column="0" columnspan="0" multiline="False" multilinerows="3" locked="False" label="Signer_1.Id" readonly="False" visible="False"><![CDATA[00000000-0000-0000-0000-000000000000]]></Text>
        <Text id="Signer_1.Org.Amt" row="0" column="0" columnspan="0" multiline="False" multilinerows="3" locked="False" label="Signer_1.Org.Amt" readonly="False" visible="False"><![CDATA[ ]]></Text>
        <Text id="Signer_1.Org.Claim" row="0" column="0" columnspan="0" multiline="False" multilinerows="3" locked="False" label="Signer_1.Org.Claim" readonly="False" visible="False"><![CDATA[ ]]></Text>
        <Text id="Signer_1.Org.Email" row="0" column="0" columnspan="0" multiline="False" multilinerows="3" locked="False" label="Signer_1.Org.Email" readonly="False" visible="False"><![CDATA[ ]]></Text>
        <Text id="Signer_1.Org.Fax" row="0" column="0" columnspan="0" multiline="False" multilinerows="3" locked="False" label="Signer_1.Org.Fax" readonly="False" visible="False"><![CDATA[ ]]></Text>
        <Text id="Signer_1.Org.Gruppe" row="0" column="0" columnspan="0" multiline="False" multilinerows="3" locked="False" label="Signer_1.Org.Gruppe" readonly="False" visible="False"><![CDATA[ ]]></Text>
        <Text id="Signer_1.Org.Phone" row="0" column="0" columnspan="0" multiline="False" multilinerows="3" locked="False" label="Signer_1.Org.Phone" readonly="False" visible="False"><![CDATA[ ]]></Text>
        <Text id="Signer_1.Org.Postal.City" row="0" column="0" columnspan="0" multiline="False" multilinerows="3" locked="False" label="Signer_1.Org.Postal.City" readonly="False" visible="False"><![CDATA[ ]]></Text>
        <Text id="Signer_1.Org.Postal.co" row="0" column="0" columnspan="0" multiline="False" multilinerows="3" locked="False" label="Signer_1.Org.Postal.co" readonly="False" visible="False"><![CDATA[ ]]></Text>
        <Text id="Signer_1.Org.Postal.Country" row="0" column="0" columnspan="0" multiline="False" multilinerows="3" locked="False" label="Signer_1.Org.Postal.Country" readonly="False" visible="False"><![CDATA[ ]]></Text>
        <Text id="Signer_1.Org.Postal.LZip" row="0" column="0" columnspan="0" multiline="False" multilinerows="3" locked="False" label="Signer_1.Org.Postal.LZip" readonly="False" visible="False"><![CDATA[ ]]></Text>
        <Text id="Signer_1.Org.Postal.PCity" row="0" column="0" columnspan="0" multiline="False" multilinerows="3" locked="False" label="Signer_1.Org.Postal.PCity" readonly="False" visible="False"><![CDATA[ ]]></Text>
        <Text id="Signer_1.Org.Postal.PoBox" row="0" column="0" columnspan="0" multiline="False" multilinerows="3" locked="False" label="Signer_1.Org.Postal.PoBox" readonly="False" visible="False"><![CDATA[ ]]></Text>
        <Text id="Signer_1.Org.Postal.PZip" row="0" column="0" columnspan="0" multiline="False" multilinerows="3" locked="False" label="Signer_1.Org.Postal.PZip" readonly="False" visible="False"><![CDATA[ ]]></Text>
        <Text id="Signer_1.Org.Postal.Street" row="0" column="0" columnspan="0" multiline="False" multilinerows="3" locked="False" label="Signer_1.Org.Postal.Street" readonly="False" visible="False"><![CDATA[ ]]></Text>
        <Text id="Signer_1.Org.Postal.Zip" row="0" column="0" columnspan="0" multiline="False" multilinerows="3" locked="False" label="Signer_1.Org.Postal.Zip" readonly="False" visible="False"><![CDATA[ ]]></Text>
        <Text id="Signer_1.Org.Ressort" row="0" column="0" columnspan="0" multiline="False" multilinerows="3" locked="False" label="Signer_1.Org.Ressort" readonly="False" visible="False"><![CDATA[ ]]></Text>
        <Text id="Signer_1.Org.Sektion" row="0" column="0" columnspan="0" multiline="False" multilinerows="3" locked="False" label="Signer_1.Org.Sektion" readonly="False" visible="False"><![CDATA[ ]]></Text>
        <Text id="Signer_1.Org.Title" row="0" column="0" columnspan="0" multiline="False" multilinerows="3" locked="False" label="Signer_1.Org.Title" readonly="False" visible="False"><![CDATA[ ]]></Text>
        <Text id="Signer_1.Org.Unit" row="0" column="0" columnspan="0" multiline="False" multilinerows="3" locked="False" label="Signer_1.Org.Unit" readonly="False" visible="False"><![CDATA[ ]]></Text>
        <Text id="Signer_1.Org.Web" row="0" column="0" columnspan="0" multiline="False" multilinerows="3" locked="False" label="Signer_1.Org.Web" readonly="False" visible="False"><![CDATA[ ]]></Text>
        <Text id="Signer_1.User.Alias" row="0" column="0" columnspan="0" multiline="False" multilinerows="3" locked="False" label="Signer_1.User.Alias" readonly="False" visible="False"><![CDATA[ ]]></Text>
        <Text id="Signer_1.User.Email" row="0" column="0" columnspan="0" multiline="False" multilinerows="3" locked="False" label="Signer_1.User.Email" readonly="False" visible="False"><![CDATA[ ]]></Text>
        <Text id="Signer_1.User.Email2" row="0" column="0" columnspan="0" multiline="False" multilinerows="3" locked="False" label="Signer_1.User.Email2" readonly="False" visible="False"><![CDATA[ ]]></Text>
        <Text id="Signer_1.User.Fax" row="0" column="0" columnspan="0" multiline="False" multilinerows="3" locked="False" label="Signer_1.User.Fax" readonly="False" visible="False"><![CDATA[ ]]></Text>
        <Text id="Signer_1.User.FirstName" row="0" column="0" columnspan="0" multiline="False" multilinerows="3" locked="False" label="Signer_1.User.FirstName" readonly="False" visible="False"><![CDATA[ ]]></Text>
        <Text id="Signer_1.User.Function" row="0" column="0" columnspan="0" multiline="False" multilinerows="3" locked="False" label="Signer_1.User.Function" readonly="False" visible="False"><![CDATA[ ]]></Text>
        <Text id="Signer_1.User.JobDescription" row="0" column="0" columnspan="0" multiline="False" multilinerows="3" locked="False" label="Signer_1.User.JobDescription" readonly="False" visible="False"><![CDATA[ ]]></Text>
        <Text id="Signer_1.User.LastName" row="0" column="0" columnspan="0" multiline="False" multilinerows="3" locked="False" label="Signer_1.User.LastName" readonly="False" visible="False"><![CDATA[ ]]></Text>
        <Text id="Signer_1.User.Mobile" row="0" column="0" columnspan="0" multiline="False" multilinerows="3" locked="False" label="Signer_1.User.Mobile" readonly="False" visible="False"><![CDATA[ ]]></Text>
        <Text id="Signer_1.User.OuLev1" row="0" column="0" columnspan="0" multiline="False" multilinerows="3" locked="False" label="Signer_1.User.OuLev1" readonly="False" visible="False"><![CDATA[ ]]></Text>
        <Text id="Signer_1.User.OuLev2" row="0" column="0" columnspan="0" multiline="False" multilinerows="3" locked="False" label="Signer_1.User.OuLev2" readonly="False" visible="False"><![CDATA[ ]]></Text>
        <Text id="Signer_1.User.OuLev3" row="0" column="0" columnspan="0" multiline="False" multilinerows="3" locked="False" label="Signer_1.User.OuLev3" readonly="False" visible="False"><![CDATA[ ]]></Text>
        <Text id="Signer_1.User.OuLev4" row="0" column="0" columnspan="0" multiline="False" multilinerows="3" locked="False" label="Signer_1.User.OuLev4" readonly="False" visible="False"><![CDATA[ ]]></Text>
        <Text id="Signer_1.User.OuLev5" row="0" column="0" columnspan="0" multiline="False" multilinerows="3" locked="False" label="Signer_1.User.OuLev5" readonly="False" visible="False"><![CDATA[ ]]></Text>
        <Text id="Signer_1.User.OuLev6" row="0" column="0" columnspan="0" multiline="False" multilinerows="3" locked="False" label="Signer_1.User.OuLev6" readonly="False" visible="False"><![CDATA[ ]]></Text>
        <Text id="Signer_1.User.OuLev7" row="0" column="0" columnspan="0" multiline="False" multilinerows="3" locked="False" label="Signer_1.User.OuLev7" readonly="False" visible="False"><![CDATA[ ]]></Text>
        <Text id="Signer_1.User.Phone" row="0" column="0" columnspan="0" multiline="False" multilinerows="3" locked="False" label="Signer_1.User.Phone" readonly="False" visible="False"><![CDATA[ ]]></Text>
        <Text id="Signer_1.User.Phone2" row="0" column="0" columnspan="0" multiline="False" multilinerows="3" locked="False" label="Signer_1.User.Phone2" readonly="False" visible="False"><![CDATA[ ]]></Text>
        <Text id="Signer_1.User.Postal.City" row="0" column="0" columnspan="0" multiline="False" multilinerows="3" locked="False" label="Signer_1.User.Postal.City" readonly="False" visible="False"><![CDATA[ ]]></Text>
        <Text id="Signer_1.User.Postal.OfficeName" row="0" column="0" columnspan="0" multiline="False" multilinerows="3" locked="False" label="Signer_1.User.Postal.OfficeName" readonly="False" visible="False"><![CDATA[ ]]></Text>
        <Text id="Signer_1.User.Postal.POBox" row="0" column="0" columnspan="0" multiline="False" multilinerows="3" locked="False" label="Signer_1.User.Postal.POBox" readonly="False" visible="False"><![CDATA[ ]]></Text>
        <Text id="Signer_1.User.Postal.Street" row="0" column="0" columnspan="0" multiline="False" multilinerows="3" locked="False" label="Signer_1.User.Postal.Street" readonly="False" visible="False"><![CDATA[ ]]></Text>
        <Text id="Signer_1.User.Postal.Zip" row="0" column="0" columnspan="0" multiline="False" multilinerows="3" locked="False" label="Signer_1.User.Postal.Zip" readonly="False" visible="False"><![CDATA[ ]]></Text>
        <Text id="Signer_1.User.Salutation" row="0" column="0" columnspan="0" multiline="False" multilinerows="3" locked="False" label="Signer_1.User.Salutation" readonly="False" visible="False"><![CDATA[ ]]></Text>
        <Image id="Signer_1.User.Sign" row="0" column="0" columnspan="0" label="Signer_1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Signer_1.User.Title" row="0" column="0" columnspan="0" multiline="False" multilinerows="3" locked="False" label="Signer_1.User.Title" readonly="False" visible="False"><![CDATA[ ]]></Text>
        <Text id="Signer_1.User.Url" row="0" column="0" columnspan="0" multiline="False" multilinerows="3" locked="False" label="Signer_1.User.Url" readonly="False" visible="False"><![CDATA[ ]]></Text>
      </Signer_1>
      <Signer_2 windowwidth="0" windowheight="0" minwindowwidth="0" maxwindowwidth="0" minwindowheight="0" maxwindowheight="0">
        <Text id="Signer_2.Id" row="0" column="0" columnspan="0" multiline="False" multilinerows="3" locked="False" label="Signer_2.Id" readonly="False" visible="False"><![CDATA[00000000-0000-0000-0000-000000000000]]></Text>
        <Text id="Signer_2.Org.Amt" row="0" column="0" columnspan="0" multiline="False" multilinerows="3" locked="False" label="Signer_2.Org.Amt" readonly="False" visible="False"><![CDATA[ ]]></Text>
        <Text id="Signer_2.Org.Claim" row="0" column="0" columnspan="0" multiline="False" multilinerows="3" locked="False" label="Signer_2.Org.Claim" readonly="False" visible="False"><![CDATA[ ]]></Text>
        <Text id="Signer_2.Org.Email" row="0" column="0" columnspan="0" multiline="False" multilinerows="3" locked="False" label="Signer_2.Org.Email" readonly="False" visible="False"><![CDATA[ ]]></Text>
        <Text id="Signer_2.Org.Fax" row="0" column="0" columnspan="0" multiline="False" multilinerows="3" locked="False" label="Signer_2.Org.Fax" readonly="False" visible="False"><![CDATA[ ]]></Text>
        <Text id="Signer_2.Org.Gruppe" row="0" column="0" columnspan="0" multiline="False" multilinerows="3" locked="False" label="Signer_2.Org.Gruppe" readonly="False" visible="False"><![CDATA[ ]]></Text>
        <Text id="Signer_2.Org.Phone" row="0" column="0" columnspan="0" multiline="False" multilinerows="3" locked="False" label="Signer_2.Org.Phone" readonly="False" visible="False"><![CDATA[ ]]></Text>
        <Text id="Signer_2.Org.Postal.City" row="0" column="0" columnspan="0" multiline="False" multilinerows="3" locked="False" label="Signer_2.Org.Postal.City" readonly="False" visible="False"><![CDATA[ ]]></Text>
        <Text id="Signer_2.Org.Postal.co" row="0" column="0" columnspan="0" multiline="False" multilinerows="3" locked="False" label="Signer_2.Org.Postal.co" readonly="False" visible="False"><![CDATA[ ]]></Text>
        <Text id="Signer_2.Org.Postal.Country" row="0" column="0" columnspan="0" multiline="False" multilinerows="3" locked="False" label="Signer_2.Org.Postal.Country" readonly="False" visible="False"><![CDATA[ ]]></Text>
        <Text id="Signer_2.Org.Postal.LZip" row="0" column="0" columnspan="0" multiline="False" multilinerows="3" locked="False" label="Signer_2.Org.Postal.LZip" readonly="False" visible="False"><![CDATA[ ]]></Text>
        <Text id="Signer_2.Org.Postal.PCity" row="0" column="0" columnspan="0" multiline="False" multilinerows="3" locked="False" label="Signer_2.Org.Postal.PCity" readonly="False" visible="False"><![CDATA[ ]]></Text>
        <Text id="Signer_2.Org.Postal.PoBox" row="0" column="0" columnspan="0" multiline="False" multilinerows="3" locked="False" label="Signer_2.Org.Postal.PoBox" readonly="False" visible="False"><![CDATA[ ]]></Text>
        <Text id="Signer_2.Org.Postal.PZip" row="0" column="0" columnspan="0" multiline="False" multilinerows="3" locked="False" label="Signer_2.Org.Postal.PZip" readonly="False" visible="False"><![CDATA[ ]]></Text>
        <Text id="Signer_2.Org.Postal.Street" row="0" column="0" columnspan="0" multiline="False" multilinerows="3" locked="False" label="Signer_2.Org.Postal.Street" readonly="False" visible="False"><![CDATA[ ]]></Text>
        <Text id="Signer_2.Org.Postal.Zip" row="0" column="0" columnspan="0" multiline="False" multilinerows="3" locked="False" label="Signer_2.Org.Postal.Zip" readonly="False" visible="False"><![CDATA[ ]]></Text>
        <Text id="Signer_2.Org.Ressort" row="0" column="0" columnspan="0" multiline="False" multilinerows="3" locked="False" label="Signer_2.Org.Ressort" readonly="False" visible="False"><![CDATA[ ]]></Text>
        <Text id="Signer_2.Org.Sektion" row="0" column="0" columnspan="0" multiline="False" multilinerows="3" locked="False" label="Signer_2.Org.Sektion" readonly="False" visible="False"><![CDATA[ ]]></Text>
        <Text id="Signer_2.Org.Title" row="0" column="0" columnspan="0" multiline="False" multilinerows="3" locked="False" label="Signer_2.Org.Title" readonly="False" visible="False"><![CDATA[ ]]></Text>
        <Text id="Signer_2.Org.Unit" row="0" column="0" columnspan="0" multiline="False" multilinerows="3" locked="False" label="Signer_2.Org.Unit" readonly="False" visible="False"><![CDATA[ ]]></Text>
        <Text id="Signer_2.Org.Web" row="0" column="0" columnspan="0" multiline="False" multilinerows="3" locked="False" label="Signer_2.Org.Web" readonly="False" visible="False"><![CDATA[ ]]></Text>
        <Text id="Signer_2.User.Alias" row="0" column="0" columnspan="0" multiline="False" multilinerows="3" locked="False" label="Signer_2.User.Alias" readonly="False" visible="False"><![CDATA[ ]]></Text>
        <Text id="Signer_2.User.Email" row="0" column="0" columnspan="0" multiline="False" multilinerows="3" locked="False" label="Signer_2.User.Email" readonly="False" visible="False"><![CDATA[ ]]></Text>
        <Text id="Signer_2.User.Email2" row="0" column="0" columnspan="0" multiline="False" multilinerows="3" locked="False" label="Signer_2.User.Email2" readonly="False" visible="False"><![CDATA[ ]]></Text>
        <Text id="Signer_2.User.Fax" row="0" column="0" columnspan="0" multiline="False" multilinerows="3" locked="False" label="Signer_2.User.Fax" readonly="False" visible="False"><![CDATA[ ]]></Text>
        <Text id="Signer_2.User.FirstName" row="0" column="0" columnspan="0" multiline="False" multilinerows="3" locked="False" label="Signer_2.User.FirstName" readonly="False" visible="False"><![CDATA[ ]]></Text>
        <Text id="Signer_2.User.Function" row="0" column="0" columnspan="0" multiline="False" multilinerows="3" locked="False" label="Signer_2.User.Function" readonly="False" visible="False"><![CDATA[ ]]></Text>
        <Text id="Signer_2.User.JobDescription" row="0" column="0" columnspan="0" multiline="False" multilinerows="3" locked="False" label="Signer_2.User.JobDescription" readonly="False" visible="False"><![CDATA[ ]]></Text>
        <Text id="Signer_2.User.LastName" row="0" column="0" columnspan="0" multiline="False" multilinerows="3" locked="False" label="Signer_2.User.LastName" readonly="False" visible="False"><![CDATA[ ]]></Text>
        <Text id="Signer_2.User.Mobile" row="0" column="0" columnspan="0" multiline="False" multilinerows="3" locked="False" label="Signer_2.User.Mobile" readonly="False" visible="False"><![CDATA[ ]]></Text>
        <Text id="Signer_2.User.OuLev1" row="0" column="0" columnspan="0" multiline="False" multilinerows="3" locked="False" label="Signer_2.User.OuLev1" readonly="False" visible="False"><![CDATA[ ]]></Text>
        <Text id="Signer_2.User.OuLev2" row="0" column="0" columnspan="0" multiline="False" multilinerows="3" locked="False" label="Signer_2.User.OuLev2" readonly="False" visible="False"><![CDATA[ ]]></Text>
        <Text id="Signer_2.User.OuLev3" row="0" column="0" columnspan="0" multiline="False" multilinerows="3" locked="False" label="Signer_2.User.OuLev3" readonly="False" visible="False"><![CDATA[ ]]></Text>
        <Text id="Signer_2.User.OuLev4" row="0" column="0" columnspan="0" multiline="False" multilinerows="3" locked="False" label="Signer_2.User.OuLev4" readonly="False" visible="False"><![CDATA[ ]]></Text>
        <Text id="Signer_2.User.OuLev5" row="0" column="0" columnspan="0" multiline="False" multilinerows="3" locked="False" label="Signer_2.User.OuLev5" readonly="False" visible="False"><![CDATA[ ]]></Text>
        <Text id="Signer_2.User.OuLev6" row="0" column="0" columnspan="0" multiline="False" multilinerows="3" locked="False" label="Signer_2.User.OuLev6" readonly="False" visible="False"><![CDATA[ ]]></Text>
        <Text id="Signer_2.User.OuLev7" row="0" column="0" columnspan="0" multiline="False" multilinerows="3" locked="False" label="Signer_2.User.OuLev7" readonly="False" visible="False"><![CDATA[ ]]></Text>
        <Text id="Signer_2.User.Phone" row="0" column="0" columnspan="0" multiline="False" multilinerows="3" locked="False" label="Signer_2.User.Phone" readonly="False" visible="False"><![CDATA[ ]]></Text>
        <Text id="Signer_2.User.Phone2" row="0" column="0" columnspan="0" multiline="False" multilinerows="3" locked="False" label="Signer_2.User.Phone2" readonly="False" visible="False"><![CDATA[ ]]></Text>
        <Text id="Signer_2.User.Postal.City" row="0" column="0" columnspan="0" multiline="False" multilinerows="3" locked="False" label="Signer_2.User.Postal.City" readonly="False" visible="False"><![CDATA[ ]]></Text>
        <Text id="Signer_2.User.Postal.OfficeName" row="0" column="0" columnspan="0" multiline="False" multilinerows="3" locked="False" label="Signer_2.User.Postal.OfficeName" readonly="False" visible="False"><![CDATA[ ]]></Text>
        <Text id="Signer_2.User.Postal.POBox" row="0" column="0" columnspan="0" multiline="False" multilinerows="3" locked="False" label="Signer_2.User.Postal.POBox" readonly="False" visible="False"><![CDATA[ ]]></Text>
        <Text id="Signer_2.User.Postal.Street" row="0" column="0" columnspan="0" multiline="False" multilinerows="3" locked="False" label="Signer_2.User.Postal.Street" readonly="False" visible="False"><![CDATA[ ]]></Text>
        <Text id="Signer_2.User.Postal.Zip" row="0" column="0" columnspan="0" multiline="False" multilinerows="3" locked="False" label="Signer_2.User.Postal.Zip" readonly="False" visible="False"><![CDATA[ ]]></Text>
        <Text id="Signer_2.User.Salutation" row="0" column="0" columnspan="0" multiline="False" multilinerows="3" locked="False" label="Signer_2.User.Salutation" readonly="False" visible="False"><![CDATA[ ]]></Text>
        <Image id="Signer_2.User.Sign" row="0" column="0" columnspan="0" label="Signer_2.User.Sign" locked="False" readonly="False" visible="False">iVBORw0KGgoAAAANSUhEUgAAAAoAAAAKCAYAAACNMs+9AAAAAXNSR0IArs4c6QAAAARnQU1BAACx
jwv8YQUAAAAJcEhZcwAADsMAAA7DAcdvqGQAAAAadEVYdFNvZnR3YXJlAFBhaW50Lk5FVCB2My41
LjExR/NCNwAAACdJREFUKFONyKEBAAAIwCD/f3oeIMFAYaoXpjCFKUxhClOYwhTm1SzwySrkS+a+
ZgAAAABJRU5ErkJggg==</Image>
        <Text id="Signer_2.User.Title" row="0" column="0" columnspan="0" multiline="False" multilinerows="3" locked="False" label="Signer_2.User.Title" readonly="False" visible="False"><![CDATA[ ]]></Text>
        <Text id="Signer_2.User.Url" row="0" column="0" columnspan="0" multiline="False" multilinerows="3" locked="False" label="Signer_2.User.Url" readonly="False" visible="False"><![CDATA[ ]]></Text>
      </Signer_2>
      <Parameter windowwidth="750" windowheight="0" minwindowwidth="0" maxwindowwidth="0" minwindowheight="0" maxwindowheight="0">
        <Text id="DocParam.HeaderSubject" row="1" column="1" columnspan="3" multiline="False" multilinerows="3" locked="False" label="Text Folgefolien" readonly="False" visible="True"><![CDATA[Finanzdirektion]]></Text>
        <Text id="DocParam.Organisation" row="0" column="1" columnspan="3" multiline="False" multilinerows="3" locked="False" label="Organisation" readonly="False" visible="True"><![CDATA[Finanzdirektion]]></Text>
        <Text id="Special.CheckboxGroupViewList" row="0" column="0" columnspan="0" multiline="False" multilinerows="3" locked="False" label="Special.CheckboxGroupViewList" readonly="False" visible="False"><![CDATA[ ]]></Text>
        <Text id="Special.CheckboxGroupViewBox" row="0" column="0" columnspan="0" multiline="False" multilinerows="3" locked="False" label="Special.CheckboxGroupViewBox" readonly="False" visible="False"><![CDATA[ ]]></Text>
        <Text id="Special.CheckboxGroupViewText" row="0" column="0" columnspan="0" multiline="False" multilinerows="3" locked="False" label="Special.CheckboxGroupViewText" readonly="False" visible="False"><![CDATA[ ]]></Text>
        <Text id="Special.CheckboxGroupViewBoxAndText" row="0" column="0" columnspan="0" multiline="False" multilinerows="3" locked="False" label="Special.CheckboxGroupViewBoxAndText" readonly="False" visible="False"><![CDATA[ ]]></Text>
      </Parameter>
      <Scripting windowwidth="0" windowheight="0" minwindowwidth="0" maxwindowwidth="0" minwindowheight="0" maxwindowheight="0">
        <Text id="CustomElements.Presentation.Header.Script1" row="0" column="0" columnspan="0" multiline="False" multilinerows="3" locked="False" label="CustomElements.Presentation.Header.Script1" readonly="False" visible="False"><![CDATA[Kanton Zürich
Finanzdirektion]]></Text>
        <Text id="CustomElements.Presentation.Header.Script2" row="0" column="0" columnspan="0" multiline="False" multilinerows="3" locked="False" label="CustomElements.Presentation.Header.Script2" readonly="False" visible="False"><![CDATA[ ]]></Text>
        <Text id="CustomElements.Presentation.Header.Script3" row="0" column="0" columnspan="0" multiline="False" multilinerows="3" locked="False" label="CustomElements.Presentation.Header.Script3" readonly="False" visible="False"><![CDATA[Roger Zedi
Redaktor/in]]></Text>
        <Text id="CustomElements.Presentation.Presenter" row="0" column="0" columnspan="0" multiline="False" multilinerows="3" locked="False" label="CustomElements.Presentation.Presenter" readonly="False" visible="False"><![CDATA[ ]]></Text>
        <Text id="CustomElements.Presentation.LocationDate" row="0" column="0" columnspan="0" multiline="False" multilinerows="3" locked="False" label="CustomElements.Presentation.LocationDate" readonly="False" visible="False"><![CDATA[ ]]></Text>
        <Text id="CustomElements.Presentation.Header.Block" row="0" column="0" columnspan="0" multiline="False" multilinerows="3" locked="False" label="CustomElements.Presentation.Header.Block" readonly="False" visible="False"><![CDATA[Roger Zedi]]></Text>
      </Scripting>
    </DataModel>
  </Content>
</OneOffixxDocumentPart>
</file>

<file path=customXml/itemProps1.xml><?xml version="1.0" encoding="utf-8"?>
<ds:datastoreItem xmlns:ds="http://schemas.openxmlformats.org/officeDocument/2006/customXml" ds:itemID="{DCB572B2-7A92-479E-BDE4-0BDB8A55028B}">
  <ds:schemaRefs>
    <ds:schemaRef ds:uri="http://www.w3.org/2001/XMLSchema"/>
    <ds:schemaRef ds:uri="http://schema.oneoffixx.com/OneOffixxDocumentPart/1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Powerpoint_Standardpräsentation_Direktion</Template>
  <TotalTime>0</TotalTime>
  <Words>1188</Words>
  <Application>Microsoft Office PowerPoint</Application>
  <PresentationFormat>Bildschirmpräsentation (16:9)</PresentationFormat>
  <Paragraphs>220</Paragraphs>
  <Slides>16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16</vt:i4>
      </vt:variant>
    </vt:vector>
  </HeadingPairs>
  <TitlesOfParts>
    <vt:vector size="28" baseType="lpstr">
      <vt:lpstr>Arial</vt:lpstr>
      <vt:lpstr>Arial </vt:lpstr>
      <vt:lpstr>Arial (Überschriften)</vt:lpstr>
      <vt:lpstr>Arial Black</vt:lpstr>
      <vt:lpstr>Calibri</vt:lpstr>
      <vt:lpstr>Helvetica</vt:lpstr>
      <vt:lpstr>Symbol</vt:lpstr>
      <vt:lpstr>Wingdings</vt:lpstr>
      <vt:lpstr>1f0d7cf8-c5f3-40f8-b127-d69c3af2f987</vt:lpstr>
      <vt:lpstr>1_1f0d7cf8-c5f3-40f8-b127-d69c3af2f987</vt:lpstr>
      <vt:lpstr>2_1f0d7cf8-c5f3-40f8-b127-d69c3af2f987</vt:lpstr>
      <vt:lpstr>3_1f0d7cf8-c5f3-40f8-b127-d69c3af2f987</vt:lpstr>
      <vt:lpstr>PowerPoint-Präsentation</vt:lpstr>
      <vt:lpstr>Digitalisierung   Neue Arbeitswelten   Lebenslanges Lernen</vt:lpstr>
      <vt:lpstr>Technologie- und Wissensintensität nimmt zu</vt:lpstr>
      <vt:lpstr>Abwechslungsreiche Tätigkeiten gefragt</vt:lpstr>
      <vt:lpstr>Wer ist besonders betroffen?</vt:lpstr>
      <vt:lpstr>Vier Berufsfelder im Fokus</vt:lpstr>
      <vt:lpstr>Chance und Herausforderung zugleich</vt:lpstr>
      <vt:lpstr>Future Skills </vt:lpstr>
      <vt:lpstr>Digitale Skills</vt:lpstr>
      <vt:lpstr>Entwicklungsfelder sind sehr berufsspezifisch</vt:lpstr>
      <vt:lpstr>AMOSA-Kantone identifizierten fünf Handlungsfelder</vt:lpstr>
      <vt:lpstr>Denken in Kompetenzen fördern</vt:lpstr>
      <vt:lpstr>Erhalt Arbeitsmarktfähigkeit und Förderung von beruflicher Mobilität</vt:lpstr>
      <vt:lpstr>Digitale Kompetenz erkennen</vt:lpstr>
      <vt:lpstr>Digitale Kompetenzen fördern Breite Palette von Angeboten in den AMOSA-Kantonen</vt:lpstr>
      <vt:lpstr>Arbeitswelt im Wandel –  Veränderungen notwendig</vt:lpstr>
    </vt:vector>
  </TitlesOfParts>
  <Company>Volkswirtschaftsdirektion Kanton Zürich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Beatrice Henes</dc:creator>
  <cp:lastModifiedBy>Dominique Lamm</cp:lastModifiedBy>
  <cp:revision>527</cp:revision>
  <cp:lastPrinted>2023-03-08T14:23:02Z</cp:lastPrinted>
  <dcterms:created xsi:type="dcterms:W3CDTF">2020-11-10T10:51:20Z</dcterms:created>
  <dcterms:modified xsi:type="dcterms:W3CDTF">2023-05-09T07:25:58Z</dcterms:modified>
</cp:coreProperties>
</file>